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8" r:id="rId3"/>
    <p:sldId id="259" r:id="rId4"/>
    <p:sldId id="260" r:id="rId5"/>
    <p:sldId id="275" r:id="rId6"/>
    <p:sldId id="276" r:id="rId7"/>
    <p:sldId id="278" r:id="rId8"/>
    <p:sldId id="316" r:id="rId9"/>
    <p:sldId id="317" r:id="rId10"/>
    <p:sldId id="277" r:id="rId11"/>
    <p:sldId id="280" r:id="rId12"/>
    <p:sldId id="287" r:id="rId13"/>
    <p:sldId id="288" r:id="rId14"/>
    <p:sldId id="285" r:id="rId15"/>
    <p:sldId id="284" r:id="rId16"/>
    <p:sldId id="286" r:id="rId17"/>
    <p:sldId id="295" r:id="rId18"/>
    <p:sldId id="262" r:id="rId19"/>
    <p:sldId id="311" r:id="rId20"/>
    <p:sldId id="264" r:id="rId21"/>
    <p:sldId id="294" r:id="rId22"/>
    <p:sldId id="325" r:id="rId23"/>
    <p:sldId id="296" r:id="rId24"/>
    <p:sldId id="302" r:id="rId25"/>
    <p:sldId id="300" r:id="rId26"/>
    <p:sldId id="305" r:id="rId27"/>
    <p:sldId id="330" r:id="rId28"/>
    <p:sldId id="331" r:id="rId29"/>
    <p:sldId id="332" r:id="rId30"/>
    <p:sldId id="326" r:id="rId31"/>
    <p:sldId id="327" r:id="rId32"/>
    <p:sldId id="328" r:id="rId33"/>
    <p:sldId id="329" r:id="rId34"/>
    <p:sldId id="265" r:id="rId35"/>
    <p:sldId id="334" r:id="rId36"/>
    <p:sldId id="333" r:id="rId37"/>
    <p:sldId id="318" r:id="rId38"/>
    <p:sldId id="324" r:id="rId39"/>
    <p:sldId id="308" r:id="rId40"/>
    <p:sldId id="335" r:id="rId41"/>
    <p:sldId id="322" r:id="rId42"/>
    <p:sldId id="319" r:id="rId43"/>
    <p:sldId id="320" r:id="rId44"/>
    <p:sldId id="321" r:id="rId45"/>
    <p:sldId id="323" r:id="rId46"/>
    <p:sldId id="31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30" autoAdjust="0"/>
  </p:normalViewPr>
  <p:slideViewPr>
    <p:cSldViewPr snapToGrid="0" snapToObjects="1">
      <p:cViewPr varScale="1">
        <p:scale>
          <a:sx n="74" d="100"/>
          <a:sy n="74" d="100"/>
        </p:scale>
        <p:origin x="126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84BF3A-2C6A-F447-8F16-B94CF13ACB1F}" type="datetimeFigureOut">
              <a:rPr lang="en-US" smtClean="0"/>
              <a:t>8/6/2018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78E759-D952-F440-9D1C-2052EE52D76F}" type="slidenum">
              <a:rPr lang="en-US" smtClean="0"/>
              <a:t>‹#›</a:t>
            </a:fld>
            <a:endParaRPr lang="en-US"/>
          </a:p>
        </p:txBody>
      </p:sp>
    </p:spTree>
    <p:extLst>
      <p:ext uri="{BB962C8B-B14F-4D97-AF65-F5344CB8AC3E}">
        <p14:creationId xmlns:p14="http://schemas.microsoft.com/office/powerpoint/2010/main" val="15787934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EE8A18A-8883-694A-A835-075740813E87}" type="slidenum">
              <a:rPr lang="en-US" sz="1200"/>
              <a:pPr eaLnBrk="1" hangingPunct="1"/>
              <a:t>5</a:t>
            </a:fld>
            <a:endParaRPr lang="en-US" sz="1200"/>
          </a:p>
        </p:txBody>
      </p:sp>
      <p:sp>
        <p:nvSpPr>
          <p:cNvPr id="59395" name="Rectangle 1"/>
          <p:cNvSpPr>
            <a:spLocks noGrp="1" noRot="1" noChangeAspect="1" noChangeArrowheads="1" noTextEdit="1"/>
          </p:cNvSpPr>
          <p:nvPr>
            <p:ph type="sldImg"/>
          </p:nvPr>
        </p:nvSpPr>
        <p:spPr>
          <a:ln/>
        </p:spPr>
      </p:sp>
      <p:sp>
        <p:nvSpPr>
          <p:cNvPr id="15362"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a:solidFill>
                  <a:srgbClr val="000000"/>
                </a:solidFill>
                <a:latin typeface="Arial" charset="0"/>
                <a:ea typeface="ＭＳ Ｐゴシック" charset="0"/>
                <a:cs typeface="+mn-cs"/>
              </a:rPr>
              <a:t>Find a interactive example. Also, show an old fashioned breadboard example.</a:t>
            </a:r>
          </a:p>
        </p:txBody>
      </p:sp>
    </p:spTree>
    <p:extLst>
      <p:ext uri="{BB962C8B-B14F-4D97-AF65-F5344CB8AC3E}">
        <p14:creationId xmlns:p14="http://schemas.microsoft.com/office/powerpoint/2010/main" val="96002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impedance of resistor R1 does not change with frequency. Resistors are of fixed values and are unaffected by frequency change. Then the voltage across resistor R1 and therefore the output voltage is determined by the capacitive reactance of the capacitor at a given frequency. This then results in a frequency-dependent RC voltage divider circuit</a:t>
            </a:r>
            <a:endParaRPr lang="en-US" dirty="0"/>
          </a:p>
        </p:txBody>
      </p:sp>
      <p:sp>
        <p:nvSpPr>
          <p:cNvPr id="4" name="Slide Number Placeholder 3"/>
          <p:cNvSpPr>
            <a:spLocks noGrp="1"/>
          </p:cNvSpPr>
          <p:nvPr>
            <p:ph type="sldNum" sz="quarter" idx="10"/>
          </p:nvPr>
        </p:nvSpPr>
        <p:spPr/>
        <p:txBody>
          <a:bodyPr/>
          <a:lstStyle/>
          <a:p>
            <a:fld id="{8278E759-D952-F440-9D1C-2052EE52D76F}" type="slidenum">
              <a:rPr lang="en-US" smtClean="0"/>
              <a:t>38</a:t>
            </a:fld>
            <a:endParaRPr lang="en-US"/>
          </a:p>
        </p:txBody>
      </p:sp>
    </p:spTree>
    <p:extLst>
      <p:ext uri="{BB962C8B-B14F-4D97-AF65-F5344CB8AC3E}">
        <p14:creationId xmlns:p14="http://schemas.microsoft.com/office/powerpoint/2010/main" val="217672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32B296B-884C-D543-ABF8-4E8DA5CEC45E}" type="slidenum">
              <a:rPr lang="en-US" sz="1200"/>
              <a:pPr eaLnBrk="1" hangingPunct="1"/>
              <a:t>7</a:t>
            </a:fld>
            <a:endParaRPr lang="en-US"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rPr>
              <a:t>Good practice is to select a resistor whose power rating is at least two or three times the expected power dissipation. For most low power, low voltage circuits, ¼ watt resistors are appropriate. The three 10% tolerance carbon composition </a:t>
            </a:r>
            <a:r>
              <a:rPr lang="en-US" dirty="0" err="1">
                <a:ea typeface="ＭＳ Ｐゴシック" charset="0"/>
              </a:rPr>
              <a:t>reistors</a:t>
            </a:r>
            <a:r>
              <a:rPr lang="en-US" dirty="0">
                <a:ea typeface="ＭＳ Ｐゴシック" charset="0"/>
              </a:rPr>
              <a:t> shown are (top to bottom) ½ watt, 1 watt, and 2 watt. Their values are 3.9M, 47K, and 390K. The two smaller resistors are ¼ watt, the top is carbon film, 200</a:t>
            </a:r>
            <a:r>
              <a:rPr lang="el-GR" dirty="0">
                <a:ea typeface="ＭＳ Ｐゴシック" charset="0"/>
                <a:cs typeface="Times New Roman" charset="0"/>
              </a:rPr>
              <a:t>Ω</a:t>
            </a:r>
            <a:r>
              <a:rPr lang="en-US" dirty="0">
                <a:ea typeface="ＭＳ Ｐゴシック" charset="0"/>
                <a:cs typeface="Times New Roman" charset="0"/>
              </a:rPr>
              <a:t> 5%, and the bottom is metal film, 47K 2%.</a:t>
            </a:r>
            <a:endParaRPr lang="el-GR" dirty="0">
              <a:ea typeface="ＭＳ Ｐゴシック" charset="0"/>
              <a:cs typeface="Times New Roman" charset="0"/>
            </a:endParaRPr>
          </a:p>
        </p:txBody>
      </p:sp>
    </p:spTree>
    <p:extLst>
      <p:ext uri="{BB962C8B-B14F-4D97-AF65-F5344CB8AC3E}">
        <p14:creationId xmlns:p14="http://schemas.microsoft.com/office/powerpoint/2010/main" val="295389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3FD8B02-BBB4-5542-8583-CB89544DAD0C}" type="slidenum">
              <a:rPr lang="en-US" sz="1200"/>
              <a:pPr eaLnBrk="1" hangingPunct="1"/>
              <a:t>8</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endParaRPr>
          </a:p>
        </p:txBody>
      </p:sp>
    </p:spTree>
    <p:extLst>
      <p:ext uri="{BB962C8B-B14F-4D97-AF65-F5344CB8AC3E}">
        <p14:creationId xmlns:p14="http://schemas.microsoft.com/office/powerpoint/2010/main" val="118838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3FD8B02-BBB4-5542-8583-CB89544DAD0C}" type="slidenum">
              <a:rPr lang="en-US" sz="1200"/>
              <a:pPr eaLnBrk="1" hangingPunct="1"/>
              <a:t>9</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endParaRPr>
          </a:p>
        </p:txBody>
      </p:sp>
    </p:spTree>
    <p:extLst>
      <p:ext uri="{BB962C8B-B14F-4D97-AF65-F5344CB8AC3E}">
        <p14:creationId xmlns:p14="http://schemas.microsoft.com/office/powerpoint/2010/main" val="49294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3FD8B02-BBB4-5542-8583-CB89544DAD0C}" type="slidenum">
              <a:rPr lang="en-US" sz="1200"/>
              <a:pPr eaLnBrk="1" hangingPunct="1"/>
              <a:t>10</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rPr>
              <a:t>There have been various other ditties used in the past to remember the color code. Most are unsuitable for polite company.</a:t>
            </a:r>
          </a:p>
          <a:p>
            <a:r>
              <a:rPr lang="en-US">
                <a:ea typeface="ＭＳ Ｐゴシック" charset="0"/>
              </a:rPr>
              <a:t>When the tolerance band is not present, 20% tolerance is assumed.</a:t>
            </a:r>
          </a:p>
          <a:p>
            <a:r>
              <a:rPr lang="en-US">
                <a:ea typeface="ＭＳ Ｐゴシック" charset="0"/>
              </a:rPr>
              <a:t>Some precision resistors will have three </a:t>
            </a:r>
            <a:r>
              <a:rPr lang="ja-JP" altLang="en-US">
                <a:ea typeface="ＭＳ Ｐゴシック" charset="0"/>
              </a:rPr>
              <a:t>“</a:t>
            </a:r>
            <a:r>
              <a:rPr lang="en-US">
                <a:ea typeface="ＭＳ Ｐゴシック" charset="0"/>
              </a:rPr>
              <a:t>significant digit</a:t>
            </a:r>
            <a:r>
              <a:rPr lang="ja-JP" altLang="en-US">
                <a:ea typeface="ＭＳ Ｐゴシック" charset="0"/>
              </a:rPr>
              <a:t>”</a:t>
            </a:r>
            <a:r>
              <a:rPr lang="en-US">
                <a:ea typeface="ＭＳ Ｐゴシック" charset="0"/>
              </a:rPr>
              <a:t> bands before the multiplier band.</a:t>
            </a:r>
          </a:p>
        </p:txBody>
      </p:sp>
    </p:spTree>
    <p:extLst>
      <p:ext uri="{BB962C8B-B14F-4D97-AF65-F5344CB8AC3E}">
        <p14:creationId xmlns:p14="http://schemas.microsoft.com/office/powerpoint/2010/main" val="205383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160605F-D0A2-024A-8097-658F53A334DF}" type="slidenum">
              <a:rPr lang="en-US" sz="1200"/>
              <a:pPr eaLnBrk="1" hangingPunct="1"/>
              <a:t>14</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rPr>
              <a:t>Ceramic disk – 471J means 47 x 10</a:t>
            </a:r>
            <a:r>
              <a:rPr lang="en-US" baseline="30000">
                <a:ea typeface="ＭＳ Ｐゴシック" charset="0"/>
              </a:rPr>
              <a:t>1</a:t>
            </a:r>
            <a:r>
              <a:rPr lang="en-US">
                <a:ea typeface="ＭＳ Ｐゴシック" charset="0"/>
              </a:rPr>
              <a:t>  pf, or 471 pF, the J stands for 5% tolerance</a:t>
            </a:r>
          </a:p>
          <a:p>
            <a:r>
              <a:rPr lang="en-US">
                <a:ea typeface="ＭＳ Ｐゴシック" charset="0"/>
              </a:rPr>
              <a:t>Monolithic ceramic – 102 means 10 x 10</a:t>
            </a:r>
            <a:r>
              <a:rPr lang="en-US" baseline="30000">
                <a:ea typeface="ＭＳ Ｐゴシック" charset="0"/>
              </a:rPr>
              <a:t>2</a:t>
            </a:r>
            <a:r>
              <a:rPr lang="en-US">
                <a:ea typeface="ＭＳ Ｐゴシック" charset="0"/>
              </a:rPr>
              <a:t> pf or 1000 pf, or 0.001 </a:t>
            </a:r>
            <a:r>
              <a:rPr lang="el-GR">
                <a:ea typeface="ＭＳ Ｐゴシック" charset="0"/>
                <a:cs typeface="Times New Roman" charset="0"/>
              </a:rPr>
              <a:t>μ</a:t>
            </a:r>
            <a:r>
              <a:rPr lang="en-US">
                <a:ea typeface="ＭＳ Ｐゴシック" charset="0"/>
                <a:cs typeface="Times New Roman" charset="0"/>
              </a:rPr>
              <a:t>F</a:t>
            </a:r>
          </a:p>
          <a:p>
            <a:r>
              <a:rPr lang="en-US">
                <a:ea typeface="ＭＳ Ｐゴシック" charset="0"/>
                <a:cs typeface="Times New Roman" charset="0"/>
              </a:rPr>
              <a:t>Dipper mico – 220 means 220 pF</a:t>
            </a:r>
          </a:p>
          <a:p>
            <a:r>
              <a:rPr lang="en-US">
                <a:ea typeface="ＭＳ Ｐゴシック" charset="0"/>
                <a:cs typeface="Times New Roman" charset="0"/>
              </a:rPr>
              <a:t>Mylar (left) - .005 means 0.005 </a:t>
            </a:r>
            <a:r>
              <a:rPr lang="el-GR">
                <a:ea typeface="ＭＳ Ｐゴシック" charset="0"/>
                <a:cs typeface="Times New Roman" charset="0"/>
              </a:rPr>
              <a:t>μ</a:t>
            </a:r>
            <a:r>
              <a:rPr lang="en-US">
                <a:ea typeface="ＭＳ Ｐゴシック" charset="0"/>
                <a:cs typeface="Times New Roman" charset="0"/>
              </a:rPr>
              <a:t>F</a:t>
            </a:r>
          </a:p>
          <a:p>
            <a:r>
              <a:rPr lang="en-US">
                <a:ea typeface="ＭＳ Ｐゴシック" charset="0"/>
                <a:cs typeface="Times New Roman" charset="0"/>
              </a:rPr>
              <a:t>Mylar (right) – 223 means 22 x 10</a:t>
            </a:r>
            <a:r>
              <a:rPr lang="en-US" baseline="30000">
                <a:ea typeface="ＭＳ Ｐゴシック" charset="0"/>
                <a:cs typeface="Times New Roman" charset="0"/>
              </a:rPr>
              <a:t>3</a:t>
            </a:r>
            <a:r>
              <a:rPr lang="en-US">
                <a:ea typeface="ＭＳ Ｐゴシック" charset="0"/>
                <a:cs typeface="Times New Roman" charset="0"/>
              </a:rPr>
              <a:t> pF or 22000 pF or 0.022 </a:t>
            </a:r>
            <a:r>
              <a:rPr lang="el-GR">
                <a:ea typeface="ＭＳ Ｐゴシック" charset="0"/>
                <a:cs typeface="Times New Roman" charset="0"/>
              </a:rPr>
              <a:t>μ</a:t>
            </a:r>
            <a:r>
              <a:rPr lang="en-US">
                <a:ea typeface="ＭＳ Ｐゴシック" charset="0"/>
                <a:cs typeface="Times New Roman" charset="0"/>
              </a:rPr>
              <a:t>F</a:t>
            </a:r>
          </a:p>
          <a:p>
            <a:r>
              <a:rPr lang="en-US">
                <a:ea typeface="ＭＳ Ｐゴシック" charset="0"/>
                <a:cs typeface="Times New Roman" charset="0"/>
              </a:rPr>
              <a:t>Solid tantalum – 1 35 means 1 </a:t>
            </a:r>
            <a:r>
              <a:rPr lang="el-GR">
                <a:ea typeface="ＭＳ Ｐゴシック" charset="0"/>
                <a:cs typeface="Times New Roman" charset="0"/>
              </a:rPr>
              <a:t>μ</a:t>
            </a:r>
            <a:r>
              <a:rPr lang="en-US">
                <a:ea typeface="ＭＳ Ｐゴシック" charset="0"/>
                <a:cs typeface="Times New Roman" charset="0"/>
              </a:rPr>
              <a:t>F at 35 WVDC</a:t>
            </a:r>
          </a:p>
          <a:p>
            <a:r>
              <a:rPr lang="en-US">
                <a:ea typeface="ＭＳ Ｐゴシック" charset="0"/>
                <a:cs typeface="Times New Roman" charset="0"/>
              </a:rPr>
              <a:t>Radial aluminum – as marked 100 </a:t>
            </a:r>
            <a:r>
              <a:rPr lang="el-GR">
                <a:ea typeface="ＭＳ Ｐゴシック" charset="0"/>
                <a:cs typeface="Times New Roman" charset="0"/>
              </a:rPr>
              <a:t>μ</a:t>
            </a:r>
            <a:r>
              <a:rPr lang="en-US">
                <a:ea typeface="ＭＳ Ｐゴシック" charset="0"/>
                <a:cs typeface="Times New Roman" charset="0"/>
              </a:rPr>
              <a:t>F at 50 WVDC</a:t>
            </a:r>
          </a:p>
          <a:p>
            <a:r>
              <a:rPr lang="en-US">
                <a:ea typeface="ＭＳ Ｐゴシック" charset="0"/>
                <a:cs typeface="Times New Roman" charset="0"/>
              </a:rPr>
              <a:t>Axial aluminum – as marked 100 </a:t>
            </a:r>
            <a:r>
              <a:rPr lang="el-GR">
                <a:ea typeface="ＭＳ Ｐゴシック" charset="0"/>
                <a:cs typeface="Times New Roman" charset="0"/>
              </a:rPr>
              <a:t>μ</a:t>
            </a:r>
            <a:r>
              <a:rPr lang="en-US">
                <a:ea typeface="ＭＳ Ｐゴシック" charset="0"/>
                <a:cs typeface="Times New Roman" charset="0"/>
              </a:rPr>
              <a:t>F  at 35 WVDC</a:t>
            </a:r>
          </a:p>
          <a:p>
            <a:endParaRPr lang="el-GR">
              <a:ea typeface="ＭＳ Ｐゴシック" charset="0"/>
              <a:cs typeface="Times New Roman" charset="0"/>
            </a:endParaRPr>
          </a:p>
        </p:txBody>
      </p:sp>
    </p:spTree>
    <p:extLst>
      <p:ext uri="{BB962C8B-B14F-4D97-AF65-F5344CB8AC3E}">
        <p14:creationId xmlns:p14="http://schemas.microsoft.com/office/powerpoint/2010/main" val="50738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3815CF9-D9A6-9343-9318-A9D2C9C739E7}" type="slidenum">
              <a:rPr lang="en-US" sz="1200"/>
              <a:pPr eaLnBrk="1" hangingPunct="1"/>
              <a:t>15</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rPr>
              <a:t>The </a:t>
            </a:r>
            <a:r>
              <a:rPr lang="en-US" i="1">
                <a:ea typeface="ＭＳ Ｐゴシック" charset="0"/>
              </a:rPr>
              <a:t>nanofarad </a:t>
            </a:r>
            <a:r>
              <a:rPr lang="en-US">
                <a:ea typeface="ＭＳ Ｐゴシック" charset="0"/>
              </a:rPr>
              <a:t>(nF)</a:t>
            </a:r>
            <a:r>
              <a:rPr lang="en-US" i="1">
                <a:ea typeface="ＭＳ Ｐゴシック" charset="0"/>
              </a:rPr>
              <a:t> </a:t>
            </a:r>
            <a:r>
              <a:rPr lang="en-US">
                <a:ea typeface="ＭＳ Ｐゴシック" charset="0"/>
              </a:rPr>
              <a:t>is commonly used in Europe, but that nomenclature is rare in USA and Canada.</a:t>
            </a:r>
          </a:p>
          <a:p>
            <a:r>
              <a:rPr lang="en-US">
                <a:ea typeface="ＭＳ Ｐゴシック" charset="0"/>
              </a:rPr>
              <a:t>Polarized capacitors are often referred to as</a:t>
            </a:r>
            <a:r>
              <a:rPr lang="en-US" i="1">
                <a:ea typeface="ＭＳ Ｐゴシック" charset="0"/>
              </a:rPr>
              <a:t> electrolytics </a:t>
            </a:r>
            <a:r>
              <a:rPr lang="en-US">
                <a:ea typeface="ＭＳ Ｐゴシック" charset="0"/>
              </a:rPr>
              <a:t>because the plate and dieletric structures are formed by a chemical reaction involving an electrolyte.</a:t>
            </a:r>
            <a:endParaRPr lang="en-US" i="1">
              <a:ea typeface="ＭＳ Ｐゴシック" charset="0"/>
            </a:endParaRPr>
          </a:p>
        </p:txBody>
      </p:sp>
    </p:spTree>
    <p:extLst>
      <p:ext uri="{BB962C8B-B14F-4D97-AF65-F5344CB8AC3E}">
        <p14:creationId xmlns:p14="http://schemas.microsoft.com/office/powerpoint/2010/main" val="310652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19AAB27-3070-8B40-A607-3C785EB2E909}" type="slidenum">
              <a:rPr lang="en-US" sz="1200"/>
              <a:pPr eaLnBrk="1" hangingPunct="1"/>
              <a:t>16</a:t>
            </a:fld>
            <a:endParaRPr 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rPr>
              <a:t>NP0 (read N P zero) capacitors are the most temperature stable commonly available types. But they are gernerally only made in values up to a few hundreds of picofarads. Temperature stability is only an important consideration if the capacitor is part of a timing or frequency-determining circuit.</a:t>
            </a:r>
          </a:p>
        </p:txBody>
      </p:sp>
    </p:spTree>
    <p:extLst>
      <p:ext uri="{BB962C8B-B14F-4D97-AF65-F5344CB8AC3E}">
        <p14:creationId xmlns:p14="http://schemas.microsoft.com/office/powerpoint/2010/main" val="364412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low frequencies the capacitive reactance, ( </a:t>
            </a:r>
            <a:r>
              <a:rPr lang="en-US" sz="1200" kern="1200" dirty="0" err="1" smtClean="0">
                <a:solidFill>
                  <a:schemeClr val="tx1"/>
                </a:solidFill>
                <a:latin typeface="+mn-lt"/>
                <a:ea typeface="+mn-ea"/>
                <a:cs typeface="+mn-cs"/>
              </a:rPr>
              <a:t>Xc</a:t>
            </a:r>
            <a:r>
              <a:rPr lang="en-US" sz="1200" kern="1200" dirty="0" smtClean="0">
                <a:solidFill>
                  <a:schemeClr val="tx1"/>
                </a:solidFill>
                <a:latin typeface="+mn-lt"/>
                <a:ea typeface="+mn-ea"/>
                <a:cs typeface="+mn-cs"/>
              </a:rPr>
              <a:t> ) of the capacitor will be very large compared to the resistive value of the resistor, R. This means that the voltage potential, </a:t>
            </a:r>
            <a:r>
              <a:rPr lang="en-US" sz="1200" kern="1200" dirty="0" err="1" smtClean="0">
                <a:solidFill>
                  <a:schemeClr val="tx1"/>
                </a:solidFill>
                <a:latin typeface="+mn-lt"/>
                <a:ea typeface="+mn-ea"/>
                <a:cs typeface="+mn-cs"/>
              </a:rPr>
              <a:t>Vc</a:t>
            </a:r>
            <a:r>
              <a:rPr lang="en-US" sz="1200" kern="1200" dirty="0" smtClean="0">
                <a:solidFill>
                  <a:schemeClr val="tx1"/>
                </a:solidFill>
                <a:latin typeface="+mn-lt"/>
                <a:ea typeface="+mn-ea"/>
                <a:cs typeface="+mn-cs"/>
              </a:rPr>
              <a:t> across the capacitor will be much larger than the voltage drop, </a:t>
            </a:r>
            <a:r>
              <a:rPr lang="en-US" sz="1200" kern="1200" dirty="0" err="1" smtClean="0">
                <a:solidFill>
                  <a:schemeClr val="tx1"/>
                </a:solidFill>
                <a:latin typeface="+mn-lt"/>
                <a:ea typeface="+mn-ea"/>
                <a:cs typeface="+mn-cs"/>
              </a:rPr>
              <a:t>Vr</a:t>
            </a:r>
            <a:r>
              <a:rPr lang="en-US" sz="1200" kern="1200" dirty="0" smtClean="0">
                <a:solidFill>
                  <a:schemeClr val="tx1"/>
                </a:solidFill>
                <a:latin typeface="+mn-lt"/>
                <a:ea typeface="+mn-ea"/>
                <a:cs typeface="+mn-cs"/>
              </a:rPr>
              <a:t> developed across the resistor. At high frequencies the reverse is true with </a:t>
            </a:r>
            <a:r>
              <a:rPr lang="en-US" sz="1200" kern="1200" dirty="0" err="1" smtClean="0">
                <a:solidFill>
                  <a:schemeClr val="tx1"/>
                </a:solidFill>
                <a:latin typeface="+mn-lt"/>
                <a:ea typeface="+mn-ea"/>
                <a:cs typeface="+mn-cs"/>
              </a:rPr>
              <a:t>Vc</a:t>
            </a:r>
            <a:r>
              <a:rPr lang="en-US" sz="1200" kern="1200" dirty="0" smtClean="0">
                <a:solidFill>
                  <a:schemeClr val="tx1"/>
                </a:solidFill>
                <a:latin typeface="+mn-lt"/>
                <a:ea typeface="+mn-ea"/>
                <a:cs typeface="+mn-cs"/>
              </a:rPr>
              <a:t> being small and </a:t>
            </a:r>
            <a:r>
              <a:rPr lang="en-US" sz="1200" kern="1200" dirty="0" err="1" smtClean="0">
                <a:solidFill>
                  <a:schemeClr val="tx1"/>
                </a:solidFill>
                <a:latin typeface="+mn-lt"/>
                <a:ea typeface="+mn-ea"/>
                <a:cs typeface="+mn-cs"/>
              </a:rPr>
              <a:t>Vr</a:t>
            </a:r>
            <a:r>
              <a:rPr lang="en-US" sz="1200" kern="1200" dirty="0" smtClean="0">
                <a:solidFill>
                  <a:schemeClr val="tx1"/>
                </a:solidFill>
                <a:latin typeface="+mn-lt"/>
                <a:ea typeface="+mn-ea"/>
                <a:cs typeface="+mn-cs"/>
              </a:rPr>
              <a:t> being large due to the change in the capacitive reactance value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impedance of resistor R1 does not change with frequency. Resistors are of fixed values and are unaffected by frequency change. Then the voltage across resistor R1 and therefore the output voltage is determined by the capacitive reactance of the capacitor at a given frequency. This then results in a frequency-dependent RC voltage divider circuit</a:t>
            </a:r>
          </a:p>
          <a:p>
            <a:endParaRPr lang="en-US" dirty="0"/>
          </a:p>
        </p:txBody>
      </p:sp>
      <p:sp>
        <p:nvSpPr>
          <p:cNvPr id="4" name="Slide Number Placeholder 3"/>
          <p:cNvSpPr>
            <a:spLocks noGrp="1"/>
          </p:cNvSpPr>
          <p:nvPr>
            <p:ph type="sldNum" sz="quarter" idx="10"/>
          </p:nvPr>
        </p:nvSpPr>
        <p:spPr/>
        <p:txBody>
          <a:bodyPr/>
          <a:lstStyle/>
          <a:p>
            <a:fld id="{8278E759-D952-F440-9D1C-2052EE52D76F}" type="slidenum">
              <a:rPr lang="en-US" smtClean="0"/>
              <a:t>37</a:t>
            </a:fld>
            <a:endParaRPr lang="en-US"/>
          </a:p>
        </p:txBody>
      </p:sp>
    </p:spTree>
    <p:extLst>
      <p:ext uri="{BB962C8B-B14F-4D97-AF65-F5344CB8AC3E}">
        <p14:creationId xmlns:p14="http://schemas.microsoft.com/office/powerpoint/2010/main" val="217672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2A22C6F3-608C-9447-8CC6-018E6C0FC7E1}"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41636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2A22C6F3-608C-9447-8CC6-018E6C0FC7E1}"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538856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2A22C6F3-608C-9447-8CC6-018E6C0FC7E1}"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337192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2A22C6F3-608C-9447-8CC6-018E6C0FC7E1}"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17869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e-D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2A22C6F3-608C-9447-8CC6-018E6C0FC7E1}"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91179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2A22C6F3-608C-9447-8CC6-018E6C0FC7E1}"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40616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2A22C6F3-608C-9447-8CC6-018E6C0FC7E1}" type="datetimeFigureOut">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393116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2A22C6F3-608C-9447-8CC6-018E6C0FC7E1}" type="datetimeFigureOut">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90328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2C6F3-608C-9447-8CC6-018E6C0FC7E1}" type="datetimeFigureOut">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114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e-D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2A22C6F3-608C-9447-8CC6-018E6C0FC7E1}"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3850930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e-D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2A22C6F3-608C-9447-8CC6-018E6C0FC7E1}"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18B61-8D5F-C04A-B003-763497F36CFA}" type="slidenum">
              <a:rPr lang="en-US" smtClean="0"/>
              <a:t>‹#›</a:t>
            </a:fld>
            <a:endParaRPr lang="en-US"/>
          </a:p>
        </p:txBody>
      </p:sp>
    </p:spTree>
    <p:extLst>
      <p:ext uri="{BB962C8B-B14F-4D97-AF65-F5344CB8AC3E}">
        <p14:creationId xmlns:p14="http://schemas.microsoft.com/office/powerpoint/2010/main" val="314490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2C6F3-608C-9447-8CC6-018E6C0FC7E1}" type="datetimeFigureOut">
              <a:rPr lang="en-US" smtClean="0"/>
              <a:t>8/6/2018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18B61-8D5F-C04A-B003-763497F36CFA}" type="slidenum">
              <a:rPr lang="en-US" smtClean="0"/>
              <a:t>‹#›</a:t>
            </a:fld>
            <a:endParaRPr lang="en-US"/>
          </a:p>
        </p:txBody>
      </p:sp>
    </p:spTree>
    <p:extLst>
      <p:ext uri="{BB962C8B-B14F-4D97-AF65-F5344CB8AC3E}">
        <p14:creationId xmlns:p14="http://schemas.microsoft.com/office/powerpoint/2010/main" val="870485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alufa.vtec.pt/resist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7.wmf"/><Relationship Id="rId3" Type="http://schemas.openxmlformats.org/officeDocument/2006/relationships/notesSlide" Target="../notesSlides/notesSlide7.xml"/><Relationship Id="rId7" Type="http://schemas.openxmlformats.org/officeDocument/2006/relationships/image" Target="../media/image24.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8.png"/><Relationship Id="rId5" Type="http://schemas.openxmlformats.org/officeDocument/2006/relationships/package" Target="../embeddings/Microsoft_Word_Document2.docx"/><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amazon.com/dp/0750671033/?tag=basicelecttut-20"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package" Target="../embeddings/Microsoft_Word_Document1.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0584" y="2102475"/>
            <a:ext cx="8313494" cy="1446550"/>
          </a:xfrm>
          <a:prstGeom prst="rect">
            <a:avLst/>
          </a:prstGeom>
          <a:noFill/>
        </p:spPr>
        <p:txBody>
          <a:bodyPr wrap="none" rtlCol="0">
            <a:spAutoFit/>
          </a:bodyPr>
          <a:lstStyle/>
          <a:p>
            <a:pPr algn="ctr"/>
            <a:r>
              <a:rPr lang="en-US" sz="4400" dirty="0" smtClean="0"/>
              <a:t>EXPERIMENTAL &amp; MEASUREMENTS </a:t>
            </a:r>
          </a:p>
          <a:p>
            <a:pPr algn="ctr"/>
            <a:r>
              <a:rPr lang="en-US" sz="4400" dirty="0" smtClean="0"/>
              <a:t>LABORATORY</a:t>
            </a:r>
            <a:endParaRPr lang="en-US" sz="4400" dirty="0"/>
          </a:p>
        </p:txBody>
      </p:sp>
      <p:sp>
        <p:nvSpPr>
          <p:cNvPr id="6" name="TextBox 5"/>
          <p:cNvSpPr txBox="1"/>
          <p:nvPr/>
        </p:nvSpPr>
        <p:spPr>
          <a:xfrm>
            <a:off x="3730625" y="3721239"/>
            <a:ext cx="1998814" cy="707886"/>
          </a:xfrm>
          <a:prstGeom prst="rect">
            <a:avLst/>
          </a:prstGeom>
          <a:noFill/>
        </p:spPr>
        <p:txBody>
          <a:bodyPr wrap="none" rtlCol="0">
            <a:spAutoFit/>
          </a:bodyPr>
          <a:lstStyle/>
          <a:p>
            <a:r>
              <a:rPr lang="en-US" sz="4000" dirty="0" smtClean="0"/>
              <a:t>MM-215</a:t>
            </a:r>
            <a:endParaRPr lang="en-US" sz="4000" dirty="0"/>
          </a:p>
        </p:txBody>
      </p:sp>
      <p:sp>
        <p:nvSpPr>
          <p:cNvPr id="7" name="TextBox 6"/>
          <p:cNvSpPr txBox="1"/>
          <p:nvPr/>
        </p:nvSpPr>
        <p:spPr>
          <a:xfrm>
            <a:off x="1019360" y="5445125"/>
            <a:ext cx="7149313" cy="1200329"/>
          </a:xfrm>
          <a:prstGeom prst="rect">
            <a:avLst/>
          </a:prstGeom>
          <a:noFill/>
        </p:spPr>
        <p:txBody>
          <a:bodyPr wrap="none" rtlCol="0">
            <a:spAutoFit/>
          </a:bodyPr>
          <a:lstStyle/>
          <a:p>
            <a:pPr algn="ctr"/>
            <a:r>
              <a:rPr lang="en-US" sz="3600" dirty="0" smtClean="0"/>
              <a:t>Prof. N K </a:t>
            </a:r>
            <a:r>
              <a:rPr lang="en-US" sz="3600" dirty="0" err="1" smtClean="0"/>
              <a:t>Khosla</a:t>
            </a:r>
            <a:r>
              <a:rPr lang="en-US" sz="3600" dirty="0" smtClean="0"/>
              <a:t>, Prof. </a:t>
            </a:r>
            <a:r>
              <a:rPr lang="en-US" sz="3600" dirty="0" err="1" smtClean="0"/>
              <a:t>Titas</a:t>
            </a:r>
            <a:r>
              <a:rPr lang="en-US" sz="3600" dirty="0" smtClean="0"/>
              <a:t> </a:t>
            </a:r>
            <a:r>
              <a:rPr lang="en-US" sz="3600" dirty="0" err="1" smtClean="0"/>
              <a:t>Dasgupta</a:t>
            </a:r>
            <a:r>
              <a:rPr lang="en-US" sz="3600" dirty="0" smtClean="0"/>
              <a:t> </a:t>
            </a:r>
          </a:p>
          <a:p>
            <a:pPr algn="ctr"/>
            <a:r>
              <a:rPr lang="en-US" sz="3600" dirty="0" smtClean="0"/>
              <a:t>Prof. Aswani Yella</a:t>
            </a:r>
            <a:endParaRPr lang="en-US" sz="3600" dirty="0"/>
          </a:p>
        </p:txBody>
      </p:sp>
    </p:spTree>
    <p:extLst>
      <p:ext uri="{BB962C8B-B14F-4D97-AF65-F5344CB8AC3E}">
        <p14:creationId xmlns:p14="http://schemas.microsoft.com/office/powerpoint/2010/main" val="37851030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ctrTitle"/>
          </p:nvPr>
        </p:nvSpPr>
        <p:spPr>
          <a:xfrm>
            <a:off x="667227" y="339268"/>
            <a:ext cx="7772400" cy="1145858"/>
          </a:xfrm>
        </p:spPr>
        <p:txBody>
          <a:bodyPr/>
          <a:lstStyle/>
          <a:p>
            <a:r>
              <a:rPr lang="en-US" dirty="0" smtClean="0">
                <a:latin typeface="Times New Roman" charset="0"/>
                <a:ea typeface="ＭＳ Ｐゴシック" charset="0"/>
              </a:rPr>
              <a:t>Resistors </a:t>
            </a:r>
            <a:r>
              <a:rPr lang="en-US" dirty="0" err="1" smtClean="0">
                <a:latin typeface="Times New Roman" charset="0"/>
                <a:ea typeface="ＭＳ Ｐゴシック" charset="0"/>
              </a:rPr>
              <a:t>Colour</a:t>
            </a:r>
            <a:r>
              <a:rPr lang="en-US" dirty="0" smtClean="0">
                <a:latin typeface="Times New Roman" charset="0"/>
                <a:ea typeface="ＭＳ Ｐゴシック" charset="0"/>
              </a:rPr>
              <a:t> Code</a:t>
            </a:r>
            <a:endParaRPr lang="en-US" dirty="0">
              <a:latin typeface="Times New Roman" charset="0"/>
              <a:ea typeface="ＭＳ Ｐゴシック" charset="0"/>
            </a:endParaRPr>
          </a:p>
        </p:txBody>
      </p:sp>
      <p:pic>
        <p:nvPicPr>
          <p:cNvPr id="11270" name="Picture 7" descr="res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074" y="997208"/>
            <a:ext cx="991553" cy="360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0" y="5903893"/>
            <a:ext cx="8952518" cy="954107"/>
          </a:xfrm>
          <a:prstGeom prst="rect">
            <a:avLst/>
          </a:prstGeom>
        </p:spPr>
        <p:txBody>
          <a:bodyPr wrap="square">
            <a:spAutoFit/>
          </a:bodyPr>
          <a:lstStyle/>
          <a:p>
            <a:r>
              <a:rPr lang="en-US" sz="2800" dirty="0"/>
              <a:t>B.B.ROY of Great Britain had a Very Good Wife </a:t>
            </a:r>
            <a:r>
              <a:rPr lang="en-US" sz="2800" dirty="0" smtClean="0"/>
              <a:t>wearing </a:t>
            </a:r>
            <a:r>
              <a:rPr lang="en-US" sz="2800" dirty="0"/>
              <a:t>Gold &amp; Silver Necklace</a:t>
            </a:r>
          </a:p>
        </p:txBody>
      </p:sp>
      <p:sp>
        <p:nvSpPr>
          <p:cNvPr id="3" name="Rectangle 2"/>
          <p:cNvSpPr/>
          <p:nvPr/>
        </p:nvSpPr>
        <p:spPr>
          <a:xfrm>
            <a:off x="-6738" y="4780341"/>
            <a:ext cx="9363423" cy="954107"/>
          </a:xfrm>
          <a:prstGeom prst="rect">
            <a:avLst/>
          </a:prstGeom>
        </p:spPr>
        <p:txBody>
          <a:bodyPr wrap="square">
            <a:spAutoFit/>
          </a:bodyPr>
          <a:lstStyle/>
          <a:p>
            <a:r>
              <a:rPr lang="en-US" sz="2800" dirty="0"/>
              <a:t>Black, Brown, Red, Orange, Yellow, Green, Blue, Violet, Grey, White</a:t>
            </a:r>
          </a:p>
        </p:txBody>
      </p:sp>
      <p:sp>
        <p:nvSpPr>
          <p:cNvPr id="5" name="Rectangle 4"/>
          <p:cNvSpPr/>
          <p:nvPr/>
        </p:nvSpPr>
        <p:spPr>
          <a:xfrm>
            <a:off x="210545" y="1841386"/>
            <a:ext cx="7888336" cy="1384995"/>
          </a:xfrm>
          <a:prstGeom prst="rect">
            <a:avLst/>
          </a:prstGeom>
        </p:spPr>
        <p:txBody>
          <a:bodyPr wrap="square">
            <a:spAutoFit/>
          </a:bodyPr>
          <a:lstStyle/>
          <a:p>
            <a:r>
              <a:rPr lang="en-US" sz="2800" dirty="0" smtClean="0"/>
              <a:t>1</a:t>
            </a:r>
            <a:r>
              <a:rPr lang="en-US" sz="2800" baseline="30000" dirty="0" smtClean="0"/>
              <a:t>st</a:t>
            </a:r>
            <a:r>
              <a:rPr lang="en-US" sz="2800" dirty="0" smtClean="0"/>
              <a:t> Digit</a:t>
            </a:r>
            <a:r>
              <a:rPr lang="en-US" sz="2800" dirty="0"/>
              <a:t>, </a:t>
            </a:r>
            <a:r>
              <a:rPr lang="en-US" sz="2800" dirty="0" smtClean="0"/>
              <a:t>2</a:t>
            </a:r>
            <a:r>
              <a:rPr lang="en-US" sz="2800" baseline="30000" dirty="0" smtClean="0"/>
              <a:t>nd</a:t>
            </a:r>
            <a:r>
              <a:rPr lang="en-US" sz="2800" dirty="0" smtClean="0"/>
              <a:t> Digit</a:t>
            </a:r>
            <a:r>
              <a:rPr lang="en-US" sz="2800" dirty="0"/>
              <a:t>, </a:t>
            </a:r>
            <a:r>
              <a:rPr lang="en-US" sz="2800" dirty="0" smtClean="0"/>
              <a:t>3</a:t>
            </a:r>
            <a:r>
              <a:rPr lang="en-US" sz="2800" baseline="30000" dirty="0" smtClean="0"/>
              <a:t>rd</a:t>
            </a:r>
            <a:r>
              <a:rPr lang="en-US" sz="2800" dirty="0" smtClean="0"/>
              <a:t> Digit, Multiplier</a:t>
            </a:r>
          </a:p>
          <a:p>
            <a:r>
              <a:rPr lang="en-US" sz="2800" dirty="0" smtClean="0"/>
              <a:t> </a:t>
            </a:r>
          </a:p>
          <a:p>
            <a:r>
              <a:rPr lang="en-US" sz="2800" dirty="0" smtClean="0"/>
              <a:t>= </a:t>
            </a:r>
            <a:r>
              <a:rPr lang="en-US" sz="2800" dirty="0" err="1"/>
              <a:t>Colour</a:t>
            </a:r>
            <a:r>
              <a:rPr lang="en-US" sz="2800" dirty="0"/>
              <a:t>, </a:t>
            </a:r>
            <a:r>
              <a:rPr lang="en-US" sz="2800" dirty="0" err="1" smtClean="0"/>
              <a:t>Colour</a:t>
            </a:r>
            <a:r>
              <a:rPr lang="en-US" sz="2800" dirty="0" smtClean="0"/>
              <a:t>, </a:t>
            </a:r>
            <a:r>
              <a:rPr lang="en-US" sz="2800" dirty="0" err="1" smtClean="0"/>
              <a:t>colour</a:t>
            </a:r>
            <a:r>
              <a:rPr lang="en-US" sz="2800" dirty="0" smtClean="0"/>
              <a:t> </a:t>
            </a:r>
            <a:r>
              <a:rPr lang="en-US" sz="2800" dirty="0"/>
              <a:t>x </a:t>
            </a:r>
            <a:r>
              <a:rPr lang="en-US" sz="2800" dirty="0" smtClean="0"/>
              <a:t>10</a:t>
            </a:r>
            <a:r>
              <a:rPr lang="en-US" sz="2800" baseline="30000" dirty="0" smtClean="0"/>
              <a:t>colour</a:t>
            </a:r>
            <a:endParaRPr lang="en-US" sz="2800" baseline="30000" dirty="0"/>
          </a:p>
        </p:txBody>
      </p:sp>
      <p:sp>
        <p:nvSpPr>
          <p:cNvPr id="6" name="TextBox 5"/>
          <p:cNvSpPr txBox="1"/>
          <p:nvPr/>
        </p:nvSpPr>
        <p:spPr>
          <a:xfrm>
            <a:off x="2252338" y="3652894"/>
            <a:ext cx="3486802" cy="523220"/>
          </a:xfrm>
          <a:prstGeom prst="rect">
            <a:avLst/>
          </a:prstGeom>
          <a:noFill/>
        </p:spPr>
        <p:txBody>
          <a:bodyPr wrap="none" rtlCol="0">
            <a:spAutoFit/>
          </a:bodyPr>
          <a:lstStyle/>
          <a:p>
            <a:r>
              <a:rPr lang="en-US" sz="2800" dirty="0" smtClean="0"/>
              <a:t>Blue, orange, red, gold</a:t>
            </a:r>
            <a:endParaRPr lang="en-US" sz="2800" dirty="0"/>
          </a:p>
        </p:txBody>
      </p:sp>
    </p:spTree>
    <p:extLst>
      <p:ext uri="{BB962C8B-B14F-4D97-AF65-F5344CB8AC3E}">
        <p14:creationId xmlns:p14="http://schemas.microsoft.com/office/powerpoint/2010/main" val="1894899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222885" y="274320"/>
            <a:ext cx="8698230" cy="822960"/>
          </a:xfrm>
        </p:spPr>
        <p:txBody>
          <a:bodyPr lIns="0" tIns="0" rIns="0" bIns="0" anchor="t"/>
          <a:lstStyle/>
          <a:p>
            <a:pPr algn="l" eaLnBrk="1" hangingPunct="1">
              <a:lnSpc>
                <a:spcPct val="95000"/>
              </a:lnSpc>
              <a:defRPr/>
            </a:pPr>
            <a:r>
              <a:rPr lang="en-US" sz="3900">
                <a:solidFill>
                  <a:srgbClr val="000000"/>
                </a:solidFill>
                <a:latin typeface="Arial" charset="0"/>
              </a:rPr>
              <a:t>Resistor Color Code</a:t>
            </a:r>
          </a:p>
        </p:txBody>
      </p:sp>
      <p:sp>
        <p:nvSpPr>
          <p:cNvPr id="26626" name="Rectangle 2"/>
          <p:cNvSpPr>
            <a:spLocks noGrp="1" noChangeArrowheads="1"/>
          </p:cNvSpPr>
          <p:nvPr>
            <p:ph type="body" idx="1"/>
          </p:nvPr>
        </p:nvSpPr>
        <p:spPr>
          <a:xfrm>
            <a:off x="217170" y="1623060"/>
            <a:ext cx="8636794" cy="1001554"/>
          </a:xfrm>
        </p:spPr>
        <p:txBody>
          <a:bodyPr lIns="0" tIns="0" rIns="0" bIns="0"/>
          <a:lstStyle/>
          <a:p>
            <a:pPr marL="0" indent="0">
              <a:lnSpc>
                <a:spcPct val="95000"/>
              </a:lnSpc>
              <a:spcBef>
                <a:spcPct val="0"/>
              </a:spcBef>
              <a:buNone/>
              <a:defRPr/>
            </a:pPr>
            <a:r>
              <a:rPr lang="en-US" sz="2400" u="sng" dirty="0">
                <a:solidFill>
                  <a:srgbClr val="0000FF"/>
                </a:solidFill>
                <a:latin typeface="Arial" charset="0"/>
                <a:hlinkClick r:id="rId2"/>
              </a:rPr>
              <a:t>Resistor Color Code Wheel Calculator</a:t>
            </a:r>
            <a:endParaRPr lang="en-US" dirty="0">
              <a:ea typeface="+mn-ea"/>
              <a:cs typeface="+mn-cs"/>
            </a:endParaRPr>
          </a:p>
          <a:p>
            <a:pPr marL="0" indent="0">
              <a:lnSpc>
                <a:spcPct val="95000"/>
              </a:lnSpc>
              <a:spcBef>
                <a:spcPct val="0"/>
              </a:spcBef>
              <a:buNone/>
              <a:defRPr/>
            </a:pPr>
            <a:endParaRPr lang="en-US" sz="2400" dirty="0">
              <a:solidFill>
                <a:srgbClr val="000000"/>
              </a:solidFill>
              <a:latin typeface="Arial" charset="0"/>
            </a:endParaRP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110" y="2194560"/>
            <a:ext cx="4573429"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52379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latin typeface="Times New Roman" charset="0"/>
                <a:ea typeface="ＭＳ Ｐゴシック" charset="0"/>
              </a:rPr>
              <a:t>Capacitors</a:t>
            </a:r>
          </a:p>
        </p:txBody>
      </p:sp>
      <p:sp>
        <p:nvSpPr>
          <p:cNvPr id="20483" name="Content Placeholder 2"/>
          <p:cNvSpPr>
            <a:spLocks noGrp="1"/>
          </p:cNvSpPr>
          <p:nvPr>
            <p:ph idx="1"/>
          </p:nvPr>
        </p:nvSpPr>
        <p:spPr>
          <a:xfrm>
            <a:off x="457200" y="1282700"/>
            <a:ext cx="8229600" cy="4525963"/>
          </a:xfrm>
        </p:spPr>
        <p:txBody>
          <a:bodyPr>
            <a:normAutofit fontScale="85000" lnSpcReduction="10000"/>
          </a:bodyPr>
          <a:lstStyle/>
          <a:p>
            <a:pPr eaLnBrk="1" hangingPunct="1"/>
            <a:r>
              <a:rPr lang="en-US" dirty="0">
                <a:latin typeface="Times New Roman" charset="0"/>
                <a:ea typeface="ＭＳ Ｐゴシック" charset="0"/>
              </a:rPr>
              <a:t>Capacitors are circuit components that store electrical charge.</a:t>
            </a:r>
          </a:p>
          <a:p>
            <a:pPr eaLnBrk="1" hangingPunct="1"/>
            <a:r>
              <a:rPr lang="en-US" dirty="0">
                <a:latin typeface="Times New Roman" charset="0"/>
                <a:ea typeface="ＭＳ Ｐゴシック" charset="0"/>
              </a:rPr>
              <a:t>Capacitors have two conductors separated by an insulator called the dielectric.</a:t>
            </a:r>
          </a:p>
          <a:p>
            <a:pPr eaLnBrk="1" hangingPunct="1"/>
            <a:r>
              <a:rPr lang="en-US" dirty="0">
                <a:latin typeface="Times New Roman" charset="0"/>
                <a:ea typeface="ＭＳ Ｐゴシック" charset="0"/>
              </a:rPr>
              <a:t>When there is an electric potential across the capacitor (a difference in the voltage), electrons cannot flow across the gap; instead, one end becomes positively charged and the other becomes negatively charged, and an electric field forms between the conductors.</a:t>
            </a:r>
            <a:br>
              <a:rPr lang="en-US" dirty="0">
                <a:latin typeface="Times New Roman" charset="0"/>
                <a:ea typeface="ＭＳ Ｐゴシック" charset="0"/>
              </a:rPr>
            </a:br>
            <a:r>
              <a:rPr lang="en-US" dirty="0">
                <a:latin typeface="Times New Roman" charset="0"/>
                <a:ea typeface="ＭＳ Ｐゴシック" charset="0"/>
              </a:rPr>
              <a:t/>
            </a:r>
            <a:br>
              <a:rPr lang="en-US" dirty="0">
                <a:latin typeface="Times New Roman" charset="0"/>
                <a:ea typeface="ＭＳ Ｐゴシック" charset="0"/>
              </a:rPr>
            </a:br>
            <a:endParaRPr lang="en-US" dirty="0">
              <a:latin typeface="Times New Roman" charset="0"/>
              <a:ea typeface="ＭＳ Ｐゴシック" charset="0"/>
            </a:endParaRPr>
          </a:p>
        </p:txBody>
      </p:sp>
      <p:pic>
        <p:nvPicPr>
          <p:cNvPr id="20484" name="Picture 2" descr="File:Capacitors Vario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461" y="4851162"/>
            <a:ext cx="3581877" cy="2010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0301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atin typeface="Times New Roman" charset="0"/>
                <a:ea typeface="ＭＳ Ｐゴシック" charset="0"/>
              </a:rPr>
              <a:t>Capacitors in Circuits</a:t>
            </a:r>
          </a:p>
        </p:txBody>
      </p:sp>
      <p:sp>
        <p:nvSpPr>
          <p:cNvPr id="3" name="Content Placeholder 2"/>
          <p:cNvSpPr>
            <a:spLocks noGrp="1"/>
          </p:cNvSpPr>
          <p:nvPr>
            <p:ph idx="1"/>
          </p:nvPr>
        </p:nvSpPr>
        <p:spPr/>
        <p:txBody>
          <a:bodyPr rtlCol="0">
            <a:normAutofit fontScale="70000" lnSpcReduction="20000"/>
          </a:bodyPr>
          <a:lstStyle/>
          <a:p>
            <a:pPr>
              <a:buFont typeface="Arial" pitchFamily="34" charset="0"/>
              <a:buChar char="•"/>
              <a:defRPr/>
            </a:pPr>
            <a:r>
              <a:rPr lang="en-US" dirty="0" smtClean="0"/>
              <a:t>When a circuit first comes on, the charge in the capacitor begins to build. Electrons gathering on one end and vacating the other create a temporary current as they move. As they do so, the voltage across the capacitor increases and the current decreases.</a:t>
            </a:r>
          </a:p>
          <a:p>
            <a:pPr>
              <a:buFont typeface="Arial" pitchFamily="34" charset="0"/>
              <a:buChar char="•"/>
              <a:defRPr/>
            </a:pPr>
            <a:r>
              <a:rPr lang="en-US" dirty="0" smtClean="0"/>
              <a:t>After the circuit has been on for a long time (steady-state), there is a voltage across the capacitor and no current through it. At steady-state conditions, a capacitor acts like a break in the circuit.</a:t>
            </a:r>
          </a:p>
          <a:p>
            <a:pPr>
              <a:buFont typeface="Arial" pitchFamily="34" charset="0"/>
              <a:buChar char="•"/>
              <a:defRPr/>
            </a:pPr>
            <a:r>
              <a:rPr lang="en-US" dirty="0" smtClean="0"/>
              <a:t>The symbol for a capacitor is like two plates near one another; this resembles the construction of basic capacitors.</a:t>
            </a:r>
            <a:br>
              <a:rPr lang="en-US" dirty="0" smtClean="0"/>
            </a:br>
            <a:r>
              <a:rPr lang="en-US" dirty="0" smtClean="0"/>
              <a:t/>
            </a:r>
            <a:br>
              <a:rPr lang="en-US" dirty="0" smtClean="0"/>
            </a:br>
            <a:r>
              <a:rPr lang="en-US" dirty="0" smtClean="0"/>
              <a:t/>
            </a:r>
            <a:br>
              <a:rPr lang="en-US" dirty="0" smtClean="0"/>
            </a:br>
            <a:endParaRPr lang="en-US" dirty="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77" y="5257800"/>
            <a:ext cx="3637598"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TextBox 3"/>
          <p:cNvSpPr txBox="1">
            <a:spLocks noChangeArrowheads="1"/>
          </p:cNvSpPr>
          <p:nvPr/>
        </p:nvSpPr>
        <p:spPr bwMode="auto">
          <a:xfrm>
            <a:off x="5410676" y="6099602"/>
            <a:ext cx="3606323" cy="46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dirty="0">
                <a:solidFill>
                  <a:srgbClr val="FF0000"/>
                </a:solidFill>
                <a:latin typeface="Calibri" charset="0"/>
              </a:rPr>
              <a:t>[Picture of plate capacitor]</a:t>
            </a:r>
          </a:p>
        </p:txBody>
      </p:sp>
      <p:pic>
        <p:nvPicPr>
          <p:cNvPr id="21510" name="Picture 6" descr="ENGR_FE_6_PlateCapac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052" y="4426267"/>
            <a:ext cx="1980248" cy="16630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05381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10077" y="585376"/>
            <a:ext cx="7772400" cy="838677"/>
          </a:xfrm>
        </p:spPr>
        <p:txBody>
          <a:bodyPr/>
          <a:lstStyle/>
          <a:p>
            <a:r>
              <a:rPr lang="en-US" dirty="0">
                <a:latin typeface="Times New Roman" charset="0"/>
                <a:ea typeface="ＭＳ Ｐゴシック" charset="0"/>
              </a:rPr>
              <a:t>Capacitor types</a:t>
            </a:r>
          </a:p>
        </p:txBody>
      </p:sp>
      <p:sp>
        <p:nvSpPr>
          <p:cNvPr id="18435" name="Rectangle 3"/>
          <p:cNvSpPr>
            <a:spLocks noGrp="1" noChangeArrowheads="1"/>
          </p:cNvSpPr>
          <p:nvPr>
            <p:ph type="subTitle" idx="1"/>
          </p:nvPr>
        </p:nvSpPr>
        <p:spPr>
          <a:xfrm>
            <a:off x="838677" y="4572000"/>
            <a:ext cx="2057400" cy="1295877"/>
          </a:xfrm>
        </p:spPr>
        <p:txBody>
          <a:bodyPr/>
          <a:lstStyle/>
          <a:p>
            <a:pPr algn="l">
              <a:lnSpc>
                <a:spcPct val="90000"/>
              </a:lnSpc>
            </a:pPr>
            <a:r>
              <a:rPr lang="en-US" sz="1200">
                <a:latin typeface="Times New Roman" charset="0"/>
                <a:ea typeface="ＭＳ Ｐゴシック" charset="0"/>
              </a:rPr>
              <a:t>Ceramic disk</a:t>
            </a:r>
          </a:p>
          <a:p>
            <a:pPr algn="l">
              <a:lnSpc>
                <a:spcPct val="90000"/>
              </a:lnSpc>
            </a:pPr>
            <a:r>
              <a:rPr lang="en-US" sz="1200">
                <a:latin typeface="Times New Roman" charset="0"/>
                <a:ea typeface="ＭＳ Ｐゴシック" charset="0"/>
              </a:rPr>
              <a:t>Monolithic ceramic</a:t>
            </a:r>
          </a:p>
          <a:p>
            <a:pPr algn="l">
              <a:lnSpc>
                <a:spcPct val="90000"/>
              </a:lnSpc>
            </a:pPr>
            <a:r>
              <a:rPr lang="en-US" sz="1200">
                <a:latin typeface="Times New Roman" charset="0"/>
                <a:ea typeface="ＭＳ Ｐゴシック" charset="0"/>
              </a:rPr>
              <a:t>Dipped silvered-mica</a:t>
            </a:r>
          </a:p>
          <a:p>
            <a:pPr algn="l">
              <a:lnSpc>
                <a:spcPct val="90000"/>
              </a:lnSpc>
            </a:pPr>
            <a:r>
              <a:rPr lang="en-US" sz="1200">
                <a:latin typeface="Times New Roman" charset="0"/>
                <a:ea typeface="ＭＳ Ｐゴシック" charset="0"/>
              </a:rPr>
              <a:t>Mylar or polyester</a:t>
            </a:r>
          </a:p>
          <a:p>
            <a:pPr algn="l">
              <a:lnSpc>
                <a:spcPct val="90000"/>
              </a:lnSpc>
            </a:pPr>
            <a:r>
              <a:rPr lang="en-US" sz="1200">
                <a:latin typeface="Times New Roman" charset="0"/>
                <a:ea typeface="ＭＳ Ｐゴシック" charset="0"/>
              </a:rPr>
              <a:t>Aluminum electrolytic (+/-)</a:t>
            </a:r>
          </a:p>
          <a:p>
            <a:pPr algn="l">
              <a:lnSpc>
                <a:spcPct val="90000"/>
              </a:lnSpc>
            </a:pPr>
            <a:r>
              <a:rPr lang="en-US" sz="1200">
                <a:latin typeface="Times New Roman" charset="0"/>
                <a:ea typeface="ＭＳ Ｐゴシック" charset="0"/>
              </a:rPr>
              <a:t>Tantalum (+/-)</a:t>
            </a:r>
          </a:p>
        </p:txBody>
      </p:sp>
      <p:pic>
        <p:nvPicPr>
          <p:cNvPr id="18436" name="Picture 7" descr="P517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1297305" cy="1605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8" descr="P5170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077" y="2057400"/>
            <a:ext cx="1495901"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9" descr="P51700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725" y="2057400"/>
            <a:ext cx="1367313"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0" descr="P5170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4924" y="2057400"/>
            <a:ext cx="1387316"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1" descr="P51700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2277" y="2057400"/>
            <a:ext cx="1290161"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12" descr="P51700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4114800"/>
            <a:ext cx="2590324" cy="1740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2" name="Picture 13" descr="P51700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277" y="4114800"/>
            <a:ext cx="1348740" cy="1753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3" name="Picture 14" descr="P51700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677" y="4114800"/>
            <a:ext cx="1481613" cy="1753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4" name="Text Box 15"/>
          <p:cNvSpPr txBox="1">
            <a:spLocks noChangeArrowheads="1"/>
          </p:cNvSpPr>
          <p:nvPr/>
        </p:nvSpPr>
        <p:spPr bwMode="auto">
          <a:xfrm>
            <a:off x="228600" y="3657600"/>
            <a:ext cx="1295877"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Ceramic disk</a:t>
            </a:r>
          </a:p>
        </p:txBody>
      </p:sp>
      <p:sp>
        <p:nvSpPr>
          <p:cNvPr id="18445" name="Text Box 16"/>
          <p:cNvSpPr txBox="1">
            <a:spLocks noChangeArrowheads="1"/>
          </p:cNvSpPr>
          <p:nvPr/>
        </p:nvSpPr>
        <p:spPr bwMode="auto">
          <a:xfrm>
            <a:off x="1675924" y="3657600"/>
            <a:ext cx="1677353" cy="30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Monolithic ceramic</a:t>
            </a:r>
          </a:p>
        </p:txBody>
      </p:sp>
      <p:sp>
        <p:nvSpPr>
          <p:cNvPr id="18446" name="Text Box 19"/>
          <p:cNvSpPr txBox="1">
            <a:spLocks noChangeArrowheads="1"/>
          </p:cNvSpPr>
          <p:nvPr/>
        </p:nvSpPr>
        <p:spPr bwMode="auto">
          <a:xfrm>
            <a:off x="3353277" y="3657600"/>
            <a:ext cx="1600200" cy="30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Dipped siver-mica</a:t>
            </a:r>
          </a:p>
        </p:txBody>
      </p:sp>
      <p:sp>
        <p:nvSpPr>
          <p:cNvPr id="18447" name="Text Box 20"/>
          <p:cNvSpPr txBox="1">
            <a:spLocks noChangeArrowheads="1"/>
          </p:cNvSpPr>
          <p:nvPr/>
        </p:nvSpPr>
        <p:spPr bwMode="auto">
          <a:xfrm>
            <a:off x="5486400" y="3657600"/>
            <a:ext cx="761524"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Mylar</a:t>
            </a:r>
          </a:p>
        </p:txBody>
      </p:sp>
      <p:sp>
        <p:nvSpPr>
          <p:cNvPr id="18448" name="Text Box 21"/>
          <p:cNvSpPr txBox="1">
            <a:spLocks noChangeArrowheads="1"/>
          </p:cNvSpPr>
          <p:nvPr/>
        </p:nvSpPr>
        <p:spPr bwMode="auto">
          <a:xfrm>
            <a:off x="7086600" y="3657600"/>
            <a:ext cx="761524"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Mylar</a:t>
            </a:r>
          </a:p>
        </p:txBody>
      </p:sp>
      <p:sp>
        <p:nvSpPr>
          <p:cNvPr id="18449" name="Text Box 22"/>
          <p:cNvSpPr txBox="1">
            <a:spLocks noChangeArrowheads="1"/>
          </p:cNvSpPr>
          <p:nvPr/>
        </p:nvSpPr>
        <p:spPr bwMode="auto">
          <a:xfrm>
            <a:off x="532924" y="5867877"/>
            <a:ext cx="2210276" cy="312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Solid tantalum, polarized</a:t>
            </a:r>
          </a:p>
        </p:txBody>
      </p:sp>
      <p:sp>
        <p:nvSpPr>
          <p:cNvPr id="18450" name="Text Box 23"/>
          <p:cNvSpPr txBox="1">
            <a:spLocks noChangeArrowheads="1"/>
          </p:cNvSpPr>
          <p:nvPr/>
        </p:nvSpPr>
        <p:spPr bwMode="auto">
          <a:xfrm>
            <a:off x="2896077" y="5867877"/>
            <a:ext cx="2514600" cy="312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Radial aluminum electrolytic</a:t>
            </a:r>
          </a:p>
        </p:txBody>
      </p:sp>
      <p:sp>
        <p:nvSpPr>
          <p:cNvPr id="18451" name="Text Box 24"/>
          <p:cNvSpPr txBox="1">
            <a:spLocks noChangeArrowheads="1"/>
          </p:cNvSpPr>
          <p:nvPr/>
        </p:nvSpPr>
        <p:spPr bwMode="auto">
          <a:xfrm>
            <a:off x="5639277" y="5867877"/>
            <a:ext cx="2437448" cy="312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b="1"/>
              <a:t>Axial aluminum electrolytic</a:t>
            </a:r>
          </a:p>
        </p:txBody>
      </p:sp>
    </p:spTree>
    <p:extLst>
      <p:ext uri="{BB962C8B-B14F-4D97-AF65-F5344CB8AC3E}">
        <p14:creationId xmlns:p14="http://schemas.microsoft.com/office/powerpoint/2010/main" val="2293386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3"/>
          <p:cNvSpPr>
            <a:spLocks noGrp="1" noChangeArrowheads="1"/>
          </p:cNvSpPr>
          <p:nvPr>
            <p:ph type="ctrTitle"/>
          </p:nvPr>
        </p:nvSpPr>
        <p:spPr>
          <a:xfrm>
            <a:off x="538640" y="722948"/>
            <a:ext cx="7772400" cy="1145858"/>
          </a:xfrm>
        </p:spPr>
        <p:txBody>
          <a:bodyPr/>
          <a:lstStyle/>
          <a:p>
            <a:r>
              <a:rPr lang="en-US" dirty="0">
                <a:latin typeface="Times New Roman" charset="0"/>
                <a:ea typeface="ＭＳ Ｐゴシック" charset="0"/>
              </a:rPr>
              <a:t>Capacitors</a:t>
            </a:r>
          </a:p>
        </p:txBody>
      </p:sp>
      <p:sp>
        <p:nvSpPr>
          <p:cNvPr id="1032" name="Rectangle 4"/>
          <p:cNvSpPr>
            <a:spLocks noGrp="1" noChangeArrowheads="1"/>
          </p:cNvSpPr>
          <p:nvPr>
            <p:ph type="subTitle" idx="1"/>
          </p:nvPr>
        </p:nvSpPr>
        <p:spPr>
          <a:xfrm>
            <a:off x="685800" y="2286000"/>
            <a:ext cx="7468077" cy="3581877"/>
          </a:xfrm>
        </p:spPr>
        <p:txBody>
          <a:bodyPr/>
          <a:lstStyle/>
          <a:p>
            <a:pPr algn="l"/>
            <a:r>
              <a:rPr lang="en-US" dirty="0">
                <a:solidFill>
                  <a:srgbClr val="000000"/>
                </a:solidFill>
                <a:latin typeface="Times New Roman" charset="0"/>
                <a:ea typeface="ＭＳ Ｐゴシック" charset="0"/>
              </a:rPr>
              <a:t>Values specified in microfarads (</a:t>
            </a:r>
            <a:r>
              <a:rPr lang="el-GR" dirty="0">
                <a:solidFill>
                  <a:srgbClr val="000000"/>
                </a:solidFill>
                <a:latin typeface="Times New Roman" charset="0"/>
                <a:ea typeface="ＭＳ Ｐゴシック" charset="0"/>
                <a:cs typeface="Times New Roman" charset="0"/>
              </a:rPr>
              <a:t>μ</a:t>
            </a:r>
            <a:r>
              <a:rPr lang="en-US" dirty="0">
                <a:solidFill>
                  <a:srgbClr val="000000"/>
                </a:solidFill>
                <a:latin typeface="Times New Roman" charset="0"/>
                <a:ea typeface="ＭＳ Ｐゴシック" charset="0"/>
                <a:cs typeface="Times New Roman" charset="0"/>
              </a:rPr>
              <a:t>F) or </a:t>
            </a:r>
            <a:r>
              <a:rPr lang="en-US" dirty="0" err="1">
                <a:solidFill>
                  <a:srgbClr val="000000"/>
                </a:solidFill>
                <a:latin typeface="Times New Roman" charset="0"/>
                <a:ea typeface="ＭＳ Ｐゴシック" charset="0"/>
                <a:cs typeface="Times New Roman" charset="0"/>
              </a:rPr>
              <a:t>picofarads</a:t>
            </a:r>
            <a:r>
              <a:rPr lang="en-US" dirty="0">
                <a:solidFill>
                  <a:srgbClr val="000000"/>
                </a:solidFill>
                <a:latin typeface="Times New Roman" charset="0"/>
                <a:ea typeface="ＭＳ Ｐゴシック" charset="0"/>
                <a:cs typeface="Times New Roman" charset="0"/>
              </a:rPr>
              <a:t> (pF)</a:t>
            </a:r>
            <a:endParaRPr lang="el-GR" dirty="0">
              <a:solidFill>
                <a:srgbClr val="000000"/>
              </a:solidFill>
              <a:latin typeface="Times New Roman" charset="0"/>
              <a:ea typeface="ＭＳ Ｐゴシック" charset="0"/>
              <a:cs typeface="Times New Roman" charset="0"/>
            </a:endParaRPr>
          </a:p>
          <a:p>
            <a:pPr algn="l"/>
            <a:endParaRPr lang="en-US" dirty="0">
              <a:solidFill>
                <a:srgbClr val="000000"/>
              </a:solidFill>
              <a:latin typeface="Times New Roman" charset="0"/>
              <a:ea typeface="ＭＳ Ｐゴシック" charset="0"/>
              <a:cs typeface="Times New Roman" charset="0"/>
            </a:endParaRPr>
          </a:p>
          <a:p>
            <a:pPr algn="l"/>
            <a:r>
              <a:rPr lang="en-US" dirty="0">
                <a:solidFill>
                  <a:srgbClr val="000000"/>
                </a:solidFill>
                <a:latin typeface="Times New Roman" charset="0"/>
                <a:ea typeface="ＭＳ Ｐゴシック" charset="0"/>
                <a:cs typeface="Times New Roman" charset="0"/>
              </a:rPr>
              <a:t>Marked with actual value or a numeric code</a:t>
            </a:r>
          </a:p>
          <a:p>
            <a:pPr algn="l"/>
            <a:endParaRPr lang="en-US" dirty="0">
              <a:solidFill>
                <a:srgbClr val="000000"/>
              </a:solidFill>
              <a:latin typeface="Times New Roman" charset="0"/>
              <a:ea typeface="ＭＳ Ｐゴシック" charset="0"/>
              <a:cs typeface="Times New Roman" charset="0"/>
            </a:endParaRPr>
          </a:p>
          <a:p>
            <a:pPr algn="l"/>
            <a:r>
              <a:rPr lang="en-US" dirty="0">
                <a:solidFill>
                  <a:srgbClr val="000000"/>
                </a:solidFill>
                <a:latin typeface="Times New Roman" charset="0"/>
                <a:ea typeface="ＭＳ Ｐゴシック" charset="0"/>
                <a:cs typeface="Times New Roman" charset="0"/>
              </a:rPr>
              <a:t>Some varieties are +/- polarized</a:t>
            </a:r>
            <a:endParaRPr lang="el-GR" dirty="0">
              <a:solidFill>
                <a:srgbClr val="000000"/>
              </a:solidFill>
              <a:latin typeface="Times New Roman" charset="0"/>
              <a:ea typeface="ＭＳ Ｐゴシック" charset="0"/>
              <a:cs typeface="Times New Roman" charset="0"/>
            </a:endParaRPr>
          </a:p>
        </p:txBody>
      </p:sp>
      <p:graphicFrame>
        <p:nvGraphicFramePr>
          <p:cNvPr id="1026" name="Object 2"/>
          <p:cNvGraphicFramePr>
            <a:graphicFrameLocks noChangeAspect="1"/>
          </p:cNvGraphicFramePr>
          <p:nvPr/>
        </p:nvGraphicFramePr>
        <p:xfrm>
          <a:off x="7696677" y="1371600"/>
          <a:ext cx="614363" cy="762953"/>
        </p:xfrm>
        <a:graphic>
          <a:graphicData uri="http://schemas.openxmlformats.org/presentationml/2006/ole">
            <mc:AlternateContent xmlns:mc="http://schemas.openxmlformats.org/markup-compatibility/2006">
              <mc:Choice xmlns:v="urn:schemas-microsoft-com:vml" Requires="v">
                <p:oleObj spid="_x0000_s14526" name="CorelDRAW! Graphic" r:id="rId4" imgW="614160" imgH="763200" progId="CDraw">
                  <p:embed/>
                </p:oleObj>
              </mc:Choice>
              <mc:Fallback>
                <p:oleObj name="CorelDRAW! Graphic" r:id="rId4" imgW="614160" imgH="763200" progId="CDraw">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677" y="1371600"/>
                        <a:ext cx="614363" cy="762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6705124" y="1371600"/>
          <a:ext cx="614363" cy="762953"/>
        </p:xfrm>
        <a:graphic>
          <a:graphicData uri="http://schemas.openxmlformats.org/presentationml/2006/ole">
            <mc:AlternateContent xmlns:mc="http://schemas.openxmlformats.org/markup-compatibility/2006">
              <mc:Choice xmlns:v="urn:schemas-microsoft-com:vml" Requires="v">
                <p:oleObj spid="_x0000_s14527" name="CorelDRAW! Graphic" r:id="rId6" imgW="614160" imgH="763200" progId="CDraw">
                  <p:embed/>
                </p:oleObj>
              </mc:Choice>
              <mc:Fallback>
                <p:oleObj name="CorelDRAW! Graphic" r:id="rId6" imgW="614160" imgH="763200" progId="CDraw">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124" y="1371600"/>
                        <a:ext cx="614363" cy="762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6325077" y="5029200"/>
          <a:ext cx="614363" cy="762953"/>
        </p:xfrm>
        <a:graphic>
          <a:graphicData uri="http://schemas.openxmlformats.org/presentationml/2006/ole">
            <mc:AlternateContent xmlns:mc="http://schemas.openxmlformats.org/markup-compatibility/2006">
              <mc:Choice xmlns:v="urn:schemas-microsoft-com:vml" Requires="v">
                <p:oleObj spid="_x0000_s14528" name="CorelDRAW! Graphic" r:id="rId8" imgW="614160" imgH="763200" progId="CDraw">
                  <p:embed/>
                </p:oleObj>
              </mc:Choice>
              <mc:Fallback>
                <p:oleObj name="CorelDRAW! Graphic" r:id="rId8" imgW="614160" imgH="763200" progId="CDraw">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5077" y="5029200"/>
                        <a:ext cx="614363" cy="762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2361724" y="1295877"/>
          <a:ext cx="554355" cy="727233"/>
        </p:xfrm>
        <a:graphic>
          <a:graphicData uri="http://schemas.openxmlformats.org/presentationml/2006/ole">
            <mc:AlternateContent xmlns:mc="http://schemas.openxmlformats.org/markup-compatibility/2006">
              <mc:Choice xmlns:v="urn:schemas-microsoft-com:vml" Requires="v">
                <p:oleObj spid="_x0000_s14529" name="CorelDRAW! Graphic" r:id="rId10" imgW="554040" imgH="727560" progId="CDraw">
                  <p:embed/>
                </p:oleObj>
              </mc:Choice>
              <mc:Fallback>
                <p:oleObj name="CorelDRAW! Graphic" r:id="rId10" imgW="554040" imgH="727560" progId="CDraw">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1724" y="1295877"/>
                        <a:ext cx="554355" cy="727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1295877" y="1295877"/>
          <a:ext cx="552926" cy="727233"/>
        </p:xfrm>
        <a:graphic>
          <a:graphicData uri="http://schemas.openxmlformats.org/presentationml/2006/ole">
            <mc:AlternateContent xmlns:mc="http://schemas.openxmlformats.org/markup-compatibility/2006">
              <mc:Choice xmlns:v="urn:schemas-microsoft-com:vml" Requires="v">
                <p:oleObj spid="_x0000_s14530" name="CorelDRAW! Graphic" r:id="rId12" imgW="554040" imgH="727560" progId="CDraw">
                  <p:embed/>
                </p:oleObj>
              </mc:Choice>
              <mc:Fallback>
                <p:oleObj name="CorelDRAW! Graphic" r:id="rId12" imgW="554040" imgH="727560" progId="CDraw">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5877" y="1295877"/>
                        <a:ext cx="552926" cy="727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86438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610077" y="554397"/>
            <a:ext cx="7772400" cy="838677"/>
          </a:xfrm>
        </p:spPr>
        <p:txBody>
          <a:bodyPr/>
          <a:lstStyle/>
          <a:p>
            <a:r>
              <a:rPr lang="en-US" dirty="0">
                <a:latin typeface="Times New Roman" charset="0"/>
                <a:ea typeface="ＭＳ Ｐゴシック" charset="0"/>
              </a:rPr>
              <a:t>Capacitor </a:t>
            </a:r>
            <a:r>
              <a:rPr lang="en-US" dirty="0" smtClean="0">
                <a:latin typeface="Times New Roman" charset="0"/>
                <a:ea typeface="ＭＳ Ｐゴシック" charset="0"/>
              </a:rPr>
              <a:t>value code</a:t>
            </a:r>
            <a:endParaRPr lang="en-US" dirty="0">
              <a:latin typeface="Times New Roman" charset="0"/>
              <a:ea typeface="ＭＳ Ｐゴシック" charset="0"/>
            </a:endParaRPr>
          </a:p>
        </p:txBody>
      </p:sp>
      <p:sp>
        <p:nvSpPr>
          <p:cNvPr id="19459" name="Rectangle 3"/>
          <p:cNvSpPr>
            <a:spLocks noGrp="1" noChangeArrowheads="1"/>
          </p:cNvSpPr>
          <p:nvPr>
            <p:ph type="subTitle" idx="1"/>
          </p:nvPr>
        </p:nvSpPr>
        <p:spPr>
          <a:xfrm>
            <a:off x="838677" y="4454538"/>
            <a:ext cx="7619523" cy="3581877"/>
          </a:xfrm>
        </p:spPr>
        <p:txBody>
          <a:bodyPr/>
          <a:lstStyle/>
          <a:p>
            <a:pPr algn="l">
              <a:lnSpc>
                <a:spcPct val="90000"/>
              </a:lnSpc>
            </a:pPr>
            <a:r>
              <a:rPr lang="en-US" sz="2800" dirty="0">
                <a:solidFill>
                  <a:srgbClr val="000000"/>
                </a:solidFill>
                <a:latin typeface="Times New Roman" charset="0"/>
                <a:ea typeface="ＭＳ Ｐゴシック" charset="0"/>
              </a:rPr>
              <a:t>Physical size of capacitors is related to voltage handling </a:t>
            </a:r>
            <a:r>
              <a:rPr lang="en-US" sz="2800" dirty="0" smtClean="0">
                <a:solidFill>
                  <a:srgbClr val="000000"/>
                </a:solidFill>
                <a:latin typeface="Times New Roman" charset="0"/>
                <a:ea typeface="ＭＳ Ｐゴシック" charset="0"/>
              </a:rPr>
              <a:t>ability</a:t>
            </a:r>
          </a:p>
          <a:p>
            <a:pPr algn="l">
              <a:lnSpc>
                <a:spcPct val="90000"/>
              </a:lnSpc>
            </a:pPr>
            <a:endParaRPr lang="en-US" sz="2800" dirty="0">
              <a:solidFill>
                <a:srgbClr val="000000"/>
              </a:solidFill>
              <a:latin typeface="Times New Roman" charset="0"/>
              <a:ea typeface="ＭＳ Ｐゴシック" charset="0"/>
            </a:endParaRPr>
          </a:p>
          <a:p>
            <a:pPr algn="l">
              <a:lnSpc>
                <a:spcPct val="90000"/>
              </a:lnSpc>
            </a:pPr>
            <a:r>
              <a:rPr lang="en-US" sz="2800" dirty="0">
                <a:solidFill>
                  <a:srgbClr val="000000"/>
                </a:solidFill>
                <a:latin typeface="Times New Roman" charset="0"/>
                <a:ea typeface="ＭＳ Ｐゴシック" charset="0"/>
              </a:rPr>
              <a:t>Temperature coefficient may also be important – can be + or – or nearly zero</a:t>
            </a:r>
          </a:p>
          <a:p>
            <a:pPr algn="l">
              <a:lnSpc>
                <a:spcPct val="90000"/>
              </a:lnSpc>
            </a:pPr>
            <a:endParaRPr lang="en-US" sz="2800" dirty="0">
              <a:solidFill>
                <a:srgbClr val="000000"/>
              </a:solidFill>
              <a:latin typeface="Times New Roman" charset="0"/>
              <a:ea typeface="ＭＳ Ｐゴシック" charset="0"/>
            </a:endParaRPr>
          </a:p>
          <a:p>
            <a:pPr algn="l">
              <a:lnSpc>
                <a:spcPct val="90000"/>
              </a:lnSpc>
            </a:pPr>
            <a:r>
              <a:rPr lang="en-US" sz="2800" dirty="0">
                <a:solidFill>
                  <a:srgbClr val="000000"/>
                </a:solidFill>
                <a:latin typeface="Times New Roman" charset="0"/>
                <a:ea typeface="ＭＳ Ｐゴシック" charset="0"/>
              </a:rPr>
              <a:t>Temperature coefficient depends upon dielectric material</a:t>
            </a:r>
          </a:p>
        </p:txBody>
      </p:sp>
      <p:pic>
        <p:nvPicPr>
          <p:cNvPr id="2" name="Picture 1"/>
          <p:cNvPicPr>
            <a:picLocks noChangeAspect="1"/>
          </p:cNvPicPr>
          <p:nvPr/>
        </p:nvPicPr>
        <p:blipFill>
          <a:blip r:embed="rId4"/>
          <a:stretch>
            <a:fillRect/>
          </a:stretch>
        </p:blipFill>
        <p:spPr>
          <a:xfrm>
            <a:off x="549719" y="1896520"/>
            <a:ext cx="1143000" cy="18669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589358367"/>
              </p:ext>
            </p:extLst>
          </p:nvPr>
        </p:nvGraphicFramePr>
        <p:xfrm>
          <a:off x="1955800" y="2917034"/>
          <a:ext cx="6981042" cy="1131692"/>
        </p:xfrm>
        <a:graphic>
          <a:graphicData uri="http://schemas.openxmlformats.org/presentationml/2006/ole">
            <mc:AlternateContent xmlns:mc="http://schemas.openxmlformats.org/markup-compatibility/2006">
              <mc:Choice xmlns:v="urn:schemas-microsoft-com:vml" Requires="v">
                <p:oleObj spid="_x0000_s16412" name="Document" r:id="rId5" imgW="6502400" imgH="1054100" progId="Word.Document.12">
                  <p:embed/>
                </p:oleObj>
              </mc:Choice>
              <mc:Fallback>
                <p:oleObj name="Document" r:id="rId5" imgW="6502400" imgH="1054100" progId="Word.Document.12">
                  <p:embed/>
                  <p:pic>
                    <p:nvPicPr>
                      <p:cNvPr id="0" name=""/>
                      <p:cNvPicPr/>
                      <p:nvPr/>
                    </p:nvPicPr>
                    <p:blipFill>
                      <a:blip r:embed="rId6"/>
                      <a:stretch>
                        <a:fillRect/>
                      </a:stretch>
                    </p:blipFill>
                    <p:spPr>
                      <a:xfrm>
                        <a:off x="1955800" y="2917034"/>
                        <a:ext cx="6981042" cy="1131692"/>
                      </a:xfrm>
                      <a:prstGeom prst="rect">
                        <a:avLst/>
                      </a:prstGeom>
                    </p:spPr>
                  </p:pic>
                </p:oleObj>
              </mc:Fallback>
            </mc:AlternateContent>
          </a:graphicData>
        </a:graphic>
      </p:graphicFrame>
      <p:sp>
        <p:nvSpPr>
          <p:cNvPr id="8" name="TextBox 7"/>
          <p:cNvSpPr txBox="1"/>
          <p:nvPr/>
        </p:nvSpPr>
        <p:spPr>
          <a:xfrm>
            <a:off x="3499514" y="1882360"/>
            <a:ext cx="4008053" cy="369332"/>
          </a:xfrm>
          <a:prstGeom prst="rect">
            <a:avLst/>
          </a:prstGeom>
          <a:noFill/>
        </p:spPr>
        <p:txBody>
          <a:bodyPr wrap="none" rtlCol="0">
            <a:spAutoFit/>
          </a:bodyPr>
          <a:lstStyle/>
          <a:p>
            <a:r>
              <a:rPr lang="en-US" dirty="0" smtClean="0"/>
              <a:t>1</a:t>
            </a:r>
            <a:r>
              <a:rPr lang="en-US" baseline="30000" dirty="0" smtClean="0"/>
              <a:t>st</a:t>
            </a:r>
            <a:r>
              <a:rPr lang="en-US" dirty="0" smtClean="0"/>
              <a:t> digit, 2</a:t>
            </a:r>
            <a:r>
              <a:rPr lang="en-US" baseline="30000" dirty="0" smtClean="0"/>
              <a:t>nd</a:t>
            </a:r>
            <a:r>
              <a:rPr lang="en-US" dirty="0" smtClean="0"/>
              <a:t> digit, multiplier in </a:t>
            </a:r>
            <a:r>
              <a:rPr lang="en-US" dirty="0" err="1" smtClean="0"/>
              <a:t>picofarads</a:t>
            </a:r>
            <a:endParaRPr lang="en-US" dirty="0"/>
          </a:p>
        </p:txBody>
      </p:sp>
    </p:spTree>
    <p:extLst>
      <p:ext uri="{BB962C8B-B14F-4D97-AF65-F5344CB8AC3E}">
        <p14:creationId xmlns:p14="http://schemas.microsoft.com/office/powerpoint/2010/main" val="2409586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39940"/>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a:blip r:embed="rId2"/>
          <a:stretch>
            <a:fillRect/>
          </a:stretch>
        </p:blipFill>
        <p:spPr>
          <a:xfrm>
            <a:off x="800681" y="2928100"/>
            <a:ext cx="7520717" cy="3678612"/>
          </a:xfrm>
          <a:prstGeom prst="rect">
            <a:avLst/>
          </a:prstGeom>
        </p:spPr>
      </p:pic>
      <p:sp>
        <p:nvSpPr>
          <p:cNvPr id="4" name="Rectangle 3"/>
          <p:cNvSpPr/>
          <p:nvPr/>
        </p:nvSpPr>
        <p:spPr>
          <a:xfrm>
            <a:off x="0" y="964337"/>
            <a:ext cx="8940800" cy="1754327"/>
          </a:xfrm>
          <a:prstGeom prst="rect">
            <a:avLst/>
          </a:prstGeom>
        </p:spPr>
        <p:txBody>
          <a:bodyPr wrap="square">
            <a:spAutoFit/>
          </a:bodyPr>
          <a:lstStyle/>
          <a:p>
            <a:pPr algn="just"/>
            <a:r>
              <a:rPr lang="en-US" sz="2700" dirty="0" smtClean="0">
                <a:latin typeface="Times New Roman"/>
                <a:cs typeface="Times New Roman"/>
              </a:rPr>
              <a:t>This </a:t>
            </a:r>
            <a:r>
              <a:rPr lang="en-US" sz="2700" dirty="0">
                <a:latin typeface="Times New Roman"/>
                <a:cs typeface="Times New Roman"/>
              </a:rPr>
              <a:t>combination is useful to study because capacitors can be used to store energy and a resistor placed along with the capacitor can control the rate at which energy is released from the capacitor.</a:t>
            </a:r>
          </a:p>
        </p:txBody>
      </p:sp>
    </p:spTree>
    <p:extLst>
      <p:ext uri="{BB962C8B-B14F-4D97-AF65-F5344CB8AC3E}">
        <p14:creationId xmlns:p14="http://schemas.microsoft.com/office/powerpoint/2010/main" val="1168279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625" y="2660493"/>
            <a:ext cx="8810625" cy="1338828"/>
          </a:xfrm>
          <a:prstGeom prst="rect">
            <a:avLst/>
          </a:prstGeom>
        </p:spPr>
        <p:txBody>
          <a:bodyPr wrap="square">
            <a:spAutoFit/>
          </a:bodyPr>
          <a:lstStyle/>
          <a:p>
            <a:pPr algn="ctr"/>
            <a:r>
              <a:rPr lang="en-US" sz="2700" dirty="0" smtClean="0">
                <a:latin typeface="Times New Roman"/>
                <a:cs typeface="Times New Roman"/>
              </a:rPr>
              <a:t>In </a:t>
            </a:r>
            <a:r>
              <a:rPr lang="en-US" sz="2700" dirty="0">
                <a:latin typeface="Times New Roman"/>
                <a:cs typeface="Times New Roman"/>
              </a:rPr>
              <a:t>a steady state, ideal capacitors draw no current. But if a circuit is assembled and switched on, one will observe that it take time for the capacitor to receive its full charge</a:t>
            </a:r>
            <a:r>
              <a:rPr lang="en-US" sz="2700" dirty="0" smtClean="0">
                <a:latin typeface="Times New Roman"/>
                <a:cs typeface="Times New Roman"/>
              </a:rPr>
              <a:t>.</a:t>
            </a:r>
            <a:endParaRPr lang="en-US" sz="2700" dirty="0">
              <a:latin typeface="Times New Roman"/>
              <a:cs typeface="Times New Roman"/>
            </a:endParaRPr>
          </a:p>
        </p:txBody>
      </p:sp>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sp>
        <p:nvSpPr>
          <p:cNvPr id="5" name="Rectangle 4"/>
          <p:cNvSpPr/>
          <p:nvPr/>
        </p:nvSpPr>
        <p:spPr>
          <a:xfrm>
            <a:off x="174625" y="1299932"/>
            <a:ext cx="8969374" cy="923330"/>
          </a:xfrm>
          <a:prstGeom prst="rect">
            <a:avLst/>
          </a:prstGeom>
        </p:spPr>
        <p:txBody>
          <a:bodyPr wrap="square">
            <a:spAutoFit/>
          </a:bodyPr>
          <a:lstStyle/>
          <a:p>
            <a:pPr algn="ctr"/>
            <a:r>
              <a:rPr lang="en-US" sz="2700" dirty="0">
                <a:latin typeface="Times New Roman"/>
                <a:cs typeface="Times New Roman"/>
              </a:rPr>
              <a:t>All Electrical </a:t>
            </a:r>
            <a:r>
              <a:rPr lang="en-US" sz="2700" dirty="0" smtClean="0">
                <a:latin typeface="Times New Roman"/>
                <a:cs typeface="Times New Roman"/>
              </a:rPr>
              <a:t>circuits suffer </a:t>
            </a:r>
            <a:r>
              <a:rPr lang="en-US" sz="2700" dirty="0">
                <a:latin typeface="Times New Roman"/>
                <a:cs typeface="Times New Roman"/>
              </a:rPr>
              <a:t>from some form of “time-delay” between its input and </a:t>
            </a:r>
            <a:r>
              <a:rPr lang="en-US" sz="2700" dirty="0" smtClean="0">
                <a:latin typeface="Times New Roman"/>
                <a:cs typeface="Times New Roman"/>
              </a:rPr>
              <a:t>output</a:t>
            </a:r>
            <a:endParaRPr lang="en-US" sz="2700" dirty="0">
              <a:latin typeface="Times New Roman"/>
              <a:cs typeface="Times New Roman"/>
            </a:endParaRPr>
          </a:p>
        </p:txBody>
      </p:sp>
      <p:sp>
        <p:nvSpPr>
          <p:cNvPr id="6" name="Rectangle 5"/>
          <p:cNvSpPr/>
          <p:nvPr/>
        </p:nvSpPr>
        <p:spPr>
          <a:xfrm>
            <a:off x="457200" y="4162369"/>
            <a:ext cx="8419330" cy="954107"/>
          </a:xfrm>
          <a:prstGeom prst="rect">
            <a:avLst/>
          </a:prstGeom>
        </p:spPr>
        <p:txBody>
          <a:bodyPr wrap="square">
            <a:spAutoFit/>
          </a:bodyPr>
          <a:lstStyle/>
          <a:p>
            <a:pPr algn="ctr"/>
            <a:r>
              <a:rPr lang="en-US" sz="2800" dirty="0">
                <a:latin typeface="Times New Roman"/>
                <a:cs typeface="Times New Roman"/>
              </a:rPr>
              <a:t>This delay is generally known as the time delay or Time Constant of the circuit</a:t>
            </a:r>
          </a:p>
        </p:txBody>
      </p:sp>
      <p:sp>
        <p:nvSpPr>
          <p:cNvPr id="7" name="Rectangle 6"/>
          <p:cNvSpPr/>
          <p:nvPr/>
        </p:nvSpPr>
        <p:spPr>
          <a:xfrm>
            <a:off x="124243" y="5473005"/>
            <a:ext cx="9019756" cy="1384995"/>
          </a:xfrm>
          <a:prstGeom prst="rect">
            <a:avLst/>
          </a:prstGeom>
        </p:spPr>
        <p:txBody>
          <a:bodyPr wrap="square">
            <a:spAutoFit/>
          </a:bodyPr>
          <a:lstStyle/>
          <a:p>
            <a:r>
              <a:rPr lang="en-US" sz="2800" dirty="0">
                <a:latin typeface="Times New Roman"/>
                <a:cs typeface="Times New Roman"/>
              </a:rPr>
              <a:t>S</a:t>
            </a:r>
            <a:r>
              <a:rPr lang="en-US" sz="2800" dirty="0" smtClean="0">
                <a:latin typeface="Times New Roman"/>
                <a:cs typeface="Times New Roman"/>
              </a:rPr>
              <a:t>ince </a:t>
            </a:r>
            <a:r>
              <a:rPr lang="en-US" sz="2800" dirty="0">
                <a:latin typeface="Times New Roman"/>
                <a:cs typeface="Times New Roman"/>
              </a:rPr>
              <a:t>capacitors accumulate a charge Q, the resistors in series with them carry a current I = </a:t>
            </a:r>
            <a:r>
              <a:rPr lang="en-US" sz="2800" dirty="0" err="1">
                <a:latin typeface="Times New Roman"/>
                <a:cs typeface="Times New Roman"/>
              </a:rPr>
              <a:t>dQ</a:t>
            </a:r>
            <a:r>
              <a:rPr lang="en-US" sz="2800" dirty="0">
                <a:latin typeface="Times New Roman"/>
                <a:cs typeface="Times New Roman"/>
              </a:rPr>
              <a:t>/</a:t>
            </a:r>
            <a:r>
              <a:rPr lang="en-US" sz="2800" dirty="0" err="1" smtClean="0">
                <a:latin typeface="Times New Roman"/>
                <a:cs typeface="Times New Roman"/>
              </a:rPr>
              <a:t>dt.</a:t>
            </a:r>
            <a:r>
              <a:rPr lang="en-US" sz="2800" dirty="0" smtClean="0">
                <a:latin typeface="Times New Roman"/>
                <a:cs typeface="Times New Roman"/>
              </a:rPr>
              <a:t> The </a:t>
            </a:r>
            <a:r>
              <a:rPr lang="en-US" sz="2800" dirty="0">
                <a:latin typeface="Times New Roman"/>
                <a:cs typeface="Times New Roman"/>
              </a:rPr>
              <a:t>current in the series R should decrease to zero as C reaches its full charge.</a:t>
            </a:r>
            <a:endParaRPr lang="en-US" sz="2800" dirty="0"/>
          </a:p>
        </p:txBody>
      </p:sp>
    </p:spTree>
    <p:extLst>
      <p:ext uri="{BB962C8B-B14F-4D97-AF65-F5344CB8AC3E}">
        <p14:creationId xmlns:p14="http://schemas.microsoft.com/office/powerpoint/2010/main" val="1387570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sp>
        <p:nvSpPr>
          <p:cNvPr id="5" name="Rectangle 4"/>
          <p:cNvSpPr/>
          <p:nvPr/>
        </p:nvSpPr>
        <p:spPr>
          <a:xfrm>
            <a:off x="1104390" y="1232972"/>
            <a:ext cx="7582410" cy="369332"/>
          </a:xfrm>
          <a:prstGeom prst="rect">
            <a:avLst/>
          </a:prstGeom>
        </p:spPr>
        <p:txBody>
          <a:bodyPr wrap="square">
            <a:spAutoFit/>
          </a:bodyPr>
          <a:lstStyle/>
          <a:p>
            <a:r>
              <a:rPr lang="en-US" dirty="0" smtClean="0"/>
              <a:t>we </a:t>
            </a:r>
            <a:r>
              <a:rPr lang="en-US" dirty="0"/>
              <a:t>can use </a:t>
            </a:r>
            <a:r>
              <a:rPr lang="en-US" dirty="0" err="1"/>
              <a:t>Kirchoff's</a:t>
            </a:r>
            <a:r>
              <a:rPr lang="en-US" dirty="0"/>
              <a:t> Laws to </a:t>
            </a:r>
            <a:r>
              <a:rPr lang="en-US" dirty="0" smtClean="0"/>
              <a:t>write the voltage drop across the circuit</a:t>
            </a:r>
            <a:endParaRPr lang="en-US" dirty="0"/>
          </a:p>
        </p:txBody>
      </p:sp>
      <p:sp>
        <p:nvSpPr>
          <p:cNvPr id="2" name="TextBox 1"/>
          <p:cNvSpPr txBox="1"/>
          <p:nvPr/>
        </p:nvSpPr>
        <p:spPr>
          <a:xfrm>
            <a:off x="2687053" y="1695938"/>
            <a:ext cx="3012597" cy="523220"/>
          </a:xfrm>
          <a:prstGeom prst="rect">
            <a:avLst/>
          </a:prstGeom>
          <a:noFill/>
        </p:spPr>
        <p:txBody>
          <a:bodyPr wrap="none" rtlCol="0">
            <a:spAutoFit/>
          </a:bodyPr>
          <a:lstStyle/>
          <a:p>
            <a:r>
              <a:rPr lang="en-US" sz="2800" dirty="0" smtClean="0"/>
              <a:t>V</a:t>
            </a:r>
            <a:r>
              <a:rPr lang="en-US" sz="2800" baseline="-25000" dirty="0" smtClean="0"/>
              <a:t>o</a:t>
            </a:r>
            <a:r>
              <a:rPr lang="en-US" sz="2800" dirty="0" smtClean="0"/>
              <a:t> - </a:t>
            </a:r>
            <a:r>
              <a:rPr lang="en-US" sz="2800" dirty="0" err="1" smtClean="0"/>
              <a:t>R.i</a:t>
            </a:r>
            <a:r>
              <a:rPr lang="en-US" sz="2800" dirty="0" smtClean="0"/>
              <a:t>(t) - </a:t>
            </a:r>
            <a:r>
              <a:rPr lang="en-US" sz="2800" dirty="0" err="1" smtClean="0"/>
              <a:t>V</a:t>
            </a:r>
            <a:r>
              <a:rPr lang="en-US" sz="2800" baseline="-25000" dirty="0" err="1" smtClean="0"/>
              <a:t>c</a:t>
            </a:r>
            <a:r>
              <a:rPr lang="en-US" sz="2800" dirty="0" smtClean="0"/>
              <a:t>(t)  = 0</a:t>
            </a:r>
            <a:endParaRPr lang="en-US" sz="2800" dirty="0"/>
          </a:p>
        </p:txBody>
      </p:sp>
      <p:sp>
        <p:nvSpPr>
          <p:cNvPr id="4" name="TextBox 3"/>
          <p:cNvSpPr txBox="1"/>
          <p:nvPr/>
        </p:nvSpPr>
        <p:spPr>
          <a:xfrm>
            <a:off x="2827150" y="5096869"/>
            <a:ext cx="2872500" cy="584776"/>
          </a:xfrm>
          <a:prstGeom prst="rect">
            <a:avLst/>
          </a:prstGeom>
          <a:noFill/>
        </p:spPr>
        <p:txBody>
          <a:bodyPr wrap="none" rtlCol="0">
            <a:spAutoFit/>
          </a:bodyPr>
          <a:lstStyle/>
          <a:p>
            <a:r>
              <a:rPr lang="en-US" sz="3200" dirty="0" smtClean="0"/>
              <a:t>V</a:t>
            </a:r>
            <a:r>
              <a:rPr lang="en-US" sz="3200" baseline="-25000" dirty="0" smtClean="0"/>
              <a:t>C</a:t>
            </a:r>
            <a:r>
              <a:rPr lang="en-US" sz="3200" dirty="0" smtClean="0"/>
              <a:t>  =  V</a:t>
            </a:r>
            <a:r>
              <a:rPr lang="en-US" sz="3200" baseline="-25000" dirty="0" smtClean="0"/>
              <a:t>0</a:t>
            </a:r>
            <a:r>
              <a:rPr lang="en-US" sz="3200" dirty="0" smtClean="0"/>
              <a:t>(1-e</a:t>
            </a:r>
            <a:r>
              <a:rPr lang="en-US" sz="3200" baseline="30000" dirty="0" smtClean="0"/>
              <a:t>-t/RC</a:t>
            </a:r>
            <a:r>
              <a:rPr lang="en-US" sz="3200" dirty="0" smtClean="0"/>
              <a:t>)</a:t>
            </a:r>
            <a:endParaRPr lang="en-US" sz="3200" dirty="0"/>
          </a:p>
        </p:txBody>
      </p:sp>
      <p:sp>
        <p:nvSpPr>
          <p:cNvPr id="7" name="TextBox 6"/>
          <p:cNvSpPr txBox="1"/>
          <p:nvPr/>
        </p:nvSpPr>
        <p:spPr>
          <a:xfrm>
            <a:off x="2423574" y="2677390"/>
            <a:ext cx="4060727" cy="584776"/>
          </a:xfrm>
          <a:prstGeom prst="rect">
            <a:avLst/>
          </a:prstGeom>
          <a:noFill/>
        </p:spPr>
        <p:txBody>
          <a:bodyPr wrap="none" rtlCol="0">
            <a:spAutoFit/>
          </a:bodyPr>
          <a:lstStyle/>
          <a:p>
            <a:r>
              <a:rPr lang="en-US" sz="3200" dirty="0" err="1" smtClean="0"/>
              <a:t>dQ</a:t>
            </a:r>
            <a:r>
              <a:rPr lang="en-US" sz="3200" dirty="0" smtClean="0"/>
              <a:t>/</a:t>
            </a:r>
            <a:r>
              <a:rPr lang="en-US" sz="3200" dirty="0" err="1" smtClean="0"/>
              <a:t>dt</a:t>
            </a:r>
            <a:r>
              <a:rPr lang="en-US" sz="3200" dirty="0" smtClean="0"/>
              <a:t>   +  Q/RC  =  V</a:t>
            </a:r>
            <a:r>
              <a:rPr lang="en-US" sz="3200" baseline="-25000" dirty="0" smtClean="0"/>
              <a:t>0</a:t>
            </a:r>
            <a:r>
              <a:rPr lang="en-US" sz="3200" dirty="0" smtClean="0"/>
              <a:t>/R</a:t>
            </a:r>
            <a:endParaRPr lang="en-US" sz="3200" dirty="0"/>
          </a:p>
        </p:txBody>
      </p:sp>
      <p:sp>
        <p:nvSpPr>
          <p:cNvPr id="12" name="TextBox 11"/>
          <p:cNvSpPr txBox="1"/>
          <p:nvPr/>
        </p:nvSpPr>
        <p:spPr>
          <a:xfrm>
            <a:off x="2687053" y="3909203"/>
            <a:ext cx="3205123" cy="1077218"/>
          </a:xfrm>
          <a:prstGeom prst="rect">
            <a:avLst/>
          </a:prstGeom>
          <a:noFill/>
        </p:spPr>
        <p:txBody>
          <a:bodyPr wrap="none" rtlCol="0">
            <a:spAutoFit/>
          </a:bodyPr>
          <a:lstStyle/>
          <a:p>
            <a:r>
              <a:rPr lang="en-US" sz="3200" dirty="0"/>
              <a:t>Q</a:t>
            </a:r>
            <a:r>
              <a:rPr lang="en-US" sz="3200" dirty="0" smtClean="0"/>
              <a:t>(t)  =  </a:t>
            </a:r>
            <a:r>
              <a:rPr lang="en-US" sz="3200" dirty="0" err="1"/>
              <a:t>Q</a:t>
            </a:r>
            <a:r>
              <a:rPr lang="en-US" sz="3200" baseline="-25000" dirty="0" err="1" smtClean="0"/>
              <a:t>o</a:t>
            </a:r>
            <a:r>
              <a:rPr lang="en-US" sz="3200" dirty="0"/>
              <a:t>(1-e</a:t>
            </a:r>
            <a:r>
              <a:rPr lang="en-US" sz="3200" baseline="30000" dirty="0"/>
              <a:t>-t/RC</a:t>
            </a:r>
            <a:r>
              <a:rPr lang="en-US" sz="3200" dirty="0"/>
              <a:t>)</a:t>
            </a:r>
          </a:p>
          <a:p>
            <a:endParaRPr lang="en-US" sz="3200" dirty="0"/>
          </a:p>
        </p:txBody>
      </p:sp>
      <p:sp>
        <p:nvSpPr>
          <p:cNvPr id="13" name="TextBox 12"/>
          <p:cNvSpPr txBox="1"/>
          <p:nvPr/>
        </p:nvSpPr>
        <p:spPr>
          <a:xfrm>
            <a:off x="2964414" y="5989222"/>
            <a:ext cx="2067592" cy="584776"/>
          </a:xfrm>
          <a:prstGeom prst="rect">
            <a:avLst/>
          </a:prstGeom>
          <a:noFill/>
        </p:spPr>
        <p:txBody>
          <a:bodyPr wrap="none" rtlCol="0">
            <a:spAutoFit/>
          </a:bodyPr>
          <a:lstStyle/>
          <a:p>
            <a:r>
              <a:rPr lang="en-US" sz="3200" dirty="0" err="1" smtClean="0"/>
              <a:t>i</a:t>
            </a:r>
            <a:r>
              <a:rPr lang="en-US" sz="3200" dirty="0" smtClean="0"/>
              <a:t>(t) = i</a:t>
            </a:r>
            <a:r>
              <a:rPr lang="en-US" sz="3200" baseline="-25000" dirty="0" smtClean="0"/>
              <a:t>0</a:t>
            </a:r>
            <a:r>
              <a:rPr lang="en-US" sz="3200" dirty="0"/>
              <a:t>e</a:t>
            </a:r>
            <a:r>
              <a:rPr lang="en-US" sz="3200" baseline="30000" dirty="0"/>
              <a:t>-t/RC</a:t>
            </a:r>
            <a:endParaRPr lang="en-US" sz="3200" dirty="0"/>
          </a:p>
        </p:txBody>
      </p:sp>
      <p:sp>
        <p:nvSpPr>
          <p:cNvPr id="14" name="Rectangle 13"/>
          <p:cNvSpPr/>
          <p:nvPr/>
        </p:nvSpPr>
        <p:spPr>
          <a:xfrm>
            <a:off x="750646" y="2277469"/>
            <a:ext cx="7199407" cy="369332"/>
          </a:xfrm>
          <a:prstGeom prst="rect">
            <a:avLst/>
          </a:prstGeom>
        </p:spPr>
        <p:txBody>
          <a:bodyPr wrap="none">
            <a:spAutoFit/>
          </a:bodyPr>
          <a:lstStyle/>
          <a:p>
            <a:r>
              <a:rPr lang="en-US" dirty="0"/>
              <a:t>voltage drop across a capacitor will be </a:t>
            </a:r>
            <a:r>
              <a:rPr lang="en-US" dirty="0" smtClean="0"/>
              <a:t>Q/</a:t>
            </a:r>
            <a:r>
              <a:rPr lang="en-US" dirty="0"/>
              <a:t>C</a:t>
            </a:r>
            <a:r>
              <a:rPr lang="en-US" dirty="0" smtClean="0"/>
              <a:t>, we can rewrite this equation as </a:t>
            </a:r>
            <a:endParaRPr lang="en-US" dirty="0"/>
          </a:p>
        </p:txBody>
      </p:sp>
      <p:sp>
        <p:nvSpPr>
          <p:cNvPr id="15" name="TextBox 14"/>
          <p:cNvSpPr txBox="1"/>
          <p:nvPr/>
        </p:nvSpPr>
        <p:spPr>
          <a:xfrm>
            <a:off x="2015511" y="3506657"/>
            <a:ext cx="4255905" cy="369332"/>
          </a:xfrm>
          <a:prstGeom prst="rect">
            <a:avLst/>
          </a:prstGeom>
          <a:noFill/>
        </p:spPr>
        <p:txBody>
          <a:bodyPr wrap="none" rtlCol="0">
            <a:spAutoFit/>
          </a:bodyPr>
          <a:lstStyle/>
          <a:p>
            <a:r>
              <a:rPr lang="en-US" dirty="0" smtClean="0"/>
              <a:t>Solving the differential equation we will get</a:t>
            </a:r>
            <a:endParaRPr lang="en-US" dirty="0"/>
          </a:p>
        </p:txBody>
      </p:sp>
      <p:sp>
        <p:nvSpPr>
          <p:cNvPr id="16" name="TextBox 15"/>
          <p:cNvSpPr txBox="1"/>
          <p:nvPr/>
        </p:nvSpPr>
        <p:spPr>
          <a:xfrm>
            <a:off x="1104390" y="4666339"/>
            <a:ext cx="7212544" cy="369332"/>
          </a:xfrm>
          <a:prstGeom prst="rect">
            <a:avLst/>
          </a:prstGeom>
          <a:noFill/>
        </p:spPr>
        <p:txBody>
          <a:bodyPr wrap="none" rtlCol="0">
            <a:spAutoFit/>
          </a:bodyPr>
          <a:lstStyle/>
          <a:p>
            <a:r>
              <a:rPr lang="en-US" dirty="0" smtClean="0"/>
              <a:t>Since the voltage is related to the charge by V= Q/C, we can rewrite this as</a:t>
            </a:r>
            <a:endParaRPr lang="en-US" dirty="0"/>
          </a:p>
        </p:txBody>
      </p:sp>
    </p:spTree>
    <p:extLst>
      <p:ext uri="{BB962C8B-B14F-4D97-AF65-F5344CB8AC3E}">
        <p14:creationId xmlns:p14="http://schemas.microsoft.com/office/powerpoint/2010/main" val="1483196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7572" y="463550"/>
            <a:ext cx="4189669" cy="707886"/>
          </a:xfrm>
          <a:prstGeom prst="rect">
            <a:avLst/>
          </a:prstGeom>
          <a:noFill/>
        </p:spPr>
        <p:txBody>
          <a:bodyPr wrap="none" rtlCol="0">
            <a:spAutoFit/>
          </a:bodyPr>
          <a:lstStyle/>
          <a:p>
            <a:r>
              <a:rPr lang="en-US" sz="4000" dirty="0" smtClean="0"/>
              <a:t>Marking procedure</a:t>
            </a:r>
            <a:endParaRPr lang="en-US" sz="4000" dirty="0"/>
          </a:p>
        </p:txBody>
      </p:sp>
      <p:sp>
        <p:nvSpPr>
          <p:cNvPr id="3" name="TextBox 2"/>
          <p:cNvSpPr txBox="1"/>
          <p:nvPr/>
        </p:nvSpPr>
        <p:spPr>
          <a:xfrm>
            <a:off x="1509241" y="2381877"/>
            <a:ext cx="6161663" cy="1077218"/>
          </a:xfrm>
          <a:prstGeom prst="rect">
            <a:avLst/>
          </a:prstGeom>
          <a:noFill/>
        </p:spPr>
        <p:txBody>
          <a:bodyPr wrap="none" rtlCol="0">
            <a:spAutoFit/>
          </a:bodyPr>
          <a:lstStyle/>
          <a:p>
            <a:r>
              <a:rPr lang="en-US" sz="3200" dirty="0" smtClean="0"/>
              <a:t>1 quiz </a:t>
            </a:r>
            <a:r>
              <a:rPr lang="en-US" sz="3200" dirty="0" smtClean="0"/>
              <a:t>for </a:t>
            </a:r>
            <a:r>
              <a:rPr lang="en-US" sz="3200" dirty="0" smtClean="0"/>
              <a:t>30 </a:t>
            </a:r>
            <a:r>
              <a:rPr lang="en-US" sz="3200" dirty="0" smtClean="0"/>
              <a:t>marks            </a:t>
            </a:r>
            <a:r>
              <a:rPr lang="en-US" sz="3200" dirty="0" smtClean="0"/>
              <a:t>         </a:t>
            </a:r>
            <a:r>
              <a:rPr lang="en-US" sz="3200" dirty="0" smtClean="0"/>
              <a:t>= </a:t>
            </a:r>
            <a:r>
              <a:rPr lang="en-US" sz="3200" dirty="0" smtClean="0"/>
              <a:t>30</a:t>
            </a:r>
            <a:endParaRPr lang="en-US" sz="3200" dirty="0" smtClean="0"/>
          </a:p>
          <a:p>
            <a:r>
              <a:rPr lang="en-US" sz="3200" dirty="0" smtClean="0"/>
              <a:t>Each experiment 10 marks	 	 = 70</a:t>
            </a:r>
            <a:endParaRPr lang="en-US" sz="3200" dirty="0"/>
          </a:p>
        </p:txBody>
      </p:sp>
      <p:sp>
        <p:nvSpPr>
          <p:cNvPr id="4" name="TextBox 3"/>
          <p:cNvSpPr txBox="1"/>
          <p:nvPr/>
        </p:nvSpPr>
        <p:spPr>
          <a:xfrm>
            <a:off x="305436" y="4429008"/>
            <a:ext cx="8847294" cy="2554545"/>
          </a:xfrm>
          <a:prstGeom prst="rect">
            <a:avLst/>
          </a:prstGeom>
          <a:noFill/>
        </p:spPr>
        <p:txBody>
          <a:bodyPr wrap="none" rtlCol="0">
            <a:spAutoFit/>
          </a:bodyPr>
          <a:lstStyle/>
          <a:p>
            <a:r>
              <a:rPr lang="en-US" sz="3200" dirty="0" smtClean="0"/>
              <a:t>1. Experiment Videos will be uploaded on </a:t>
            </a:r>
            <a:r>
              <a:rPr lang="en-US" sz="3200" dirty="0" err="1" smtClean="0"/>
              <a:t>moodle</a:t>
            </a:r>
            <a:endParaRPr lang="en-US" sz="3200" dirty="0" smtClean="0"/>
          </a:p>
          <a:p>
            <a:r>
              <a:rPr lang="en-US" sz="3200" dirty="0" smtClean="0"/>
              <a:t>2. Bring earphones if you want to watch video in lab</a:t>
            </a:r>
          </a:p>
          <a:p>
            <a:r>
              <a:rPr lang="en-US" sz="3200" dirty="0" smtClean="0"/>
              <a:t>3. 10 TAs and 2 lab assistants</a:t>
            </a:r>
          </a:p>
          <a:p>
            <a:endParaRPr lang="en-US" sz="3200" dirty="0"/>
          </a:p>
          <a:p>
            <a:endParaRPr lang="en-US" sz="3200" dirty="0"/>
          </a:p>
        </p:txBody>
      </p:sp>
    </p:spTree>
    <p:extLst>
      <p:ext uri="{BB962C8B-B14F-4D97-AF65-F5344CB8AC3E}">
        <p14:creationId xmlns:p14="http://schemas.microsoft.com/office/powerpoint/2010/main" val="2929194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7" name="Picture 6"/>
          <p:cNvPicPr>
            <a:picLocks noChangeAspect="1"/>
          </p:cNvPicPr>
          <p:nvPr/>
        </p:nvPicPr>
        <p:blipFill rotWithShape="1">
          <a:blip r:embed="rId2"/>
          <a:srcRect b="48168"/>
          <a:stretch/>
        </p:blipFill>
        <p:spPr>
          <a:xfrm>
            <a:off x="457200" y="1001470"/>
            <a:ext cx="8298039" cy="5525389"/>
          </a:xfrm>
          <a:prstGeom prst="rect">
            <a:avLst/>
          </a:prstGeom>
        </p:spPr>
      </p:pic>
      <p:sp>
        <p:nvSpPr>
          <p:cNvPr id="8" name="Rectangle 7"/>
          <p:cNvSpPr/>
          <p:nvPr/>
        </p:nvSpPr>
        <p:spPr>
          <a:xfrm>
            <a:off x="457200" y="6163968"/>
            <a:ext cx="1336675" cy="58290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570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4" name="Picture 3"/>
          <p:cNvPicPr>
            <a:picLocks noChangeAspect="1"/>
          </p:cNvPicPr>
          <p:nvPr/>
        </p:nvPicPr>
        <p:blipFill rotWithShape="1">
          <a:blip r:embed="rId2"/>
          <a:srcRect t="48188"/>
          <a:stretch/>
        </p:blipFill>
        <p:spPr>
          <a:xfrm>
            <a:off x="457200" y="1004552"/>
            <a:ext cx="8397547" cy="5589532"/>
          </a:xfrm>
          <a:prstGeom prst="rect">
            <a:avLst/>
          </a:prstGeom>
        </p:spPr>
      </p:pic>
      <p:sp>
        <p:nvSpPr>
          <p:cNvPr id="2" name="Rectangle 1"/>
          <p:cNvSpPr/>
          <p:nvPr/>
        </p:nvSpPr>
        <p:spPr>
          <a:xfrm>
            <a:off x="2000250" y="1004552"/>
            <a:ext cx="3810000" cy="63057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279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sp>
        <p:nvSpPr>
          <p:cNvPr id="2" name="Rectangle 1"/>
          <p:cNvSpPr/>
          <p:nvPr/>
        </p:nvSpPr>
        <p:spPr>
          <a:xfrm>
            <a:off x="2000250" y="1004552"/>
            <a:ext cx="3810000" cy="63057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98461" y="1417638"/>
            <a:ext cx="8541290" cy="4801315"/>
          </a:xfrm>
          <a:prstGeom prst="rect">
            <a:avLst/>
          </a:prstGeom>
        </p:spPr>
        <p:txBody>
          <a:bodyPr wrap="square">
            <a:spAutoFit/>
          </a:bodyPr>
          <a:lstStyle/>
          <a:p>
            <a:r>
              <a:rPr lang="en-US" dirty="0"/>
              <a:t>The </a:t>
            </a:r>
            <a:r>
              <a:rPr lang="en-US" dirty="0" smtClean="0"/>
              <a:t>graphs as </a:t>
            </a:r>
            <a:r>
              <a:rPr lang="en-US" dirty="0"/>
              <a:t>a function of time </a:t>
            </a:r>
            <a:r>
              <a:rPr lang="en-US" dirty="0" smtClean="0"/>
              <a:t>signifies</a:t>
            </a:r>
          </a:p>
          <a:p>
            <a:endParaRPr lang="en-US" dirty="0"/>
          </a:p>
          <a:p>
            <a:r>
              <a:rPr lang="en-US" dirty="0" smtClean="0"/>
              <a:t>a</a:t>
            </a:r>
            <a:r>
              <a:rPr lang="en-US" dirty="0"/>
              <a:t>.) Initially, the current through an RC circuit in which the capacitor is initially uncharged is at a maximum. That is, the capacitor initially acts like it is a short (i.e., not even there). It isn't until charge begins to accumulate that charge flow begins to diminish</a:t>
            </a:r>
            <a:r>
              <a:rPr lang="en-US" dirty="0" smtClean="0"/>
              <a:t>.</a:t>
            </a:r>
          </a:p>
          <a:p>
            <a:endParaRPr lang="en-US" dirty="0"/>
          </a:p>
          <a:p>
            <a:r>
              <a:rPr lang="en-US" dirty="0"/>
              <a:t>b.) </a:t>
            </a:r>
            <a:r>
              <a:rPr lang="en-US" dirty="0" smtClean="0"/>
              <a:t>one </a:t>
            </a:r>
            <a:r>
              <a:rPr lang="en-US" dirty="0"/>
              <a:t>time constant.</a:t>
            </a:r>
          </a:p>
          <a:p>
            <a:r>
              <a:rPr lang="en-US" dirty="0" smtClean="0"/>
              <a:t>One </a:t>
            </a:r>
            <a:r>
              <a:rPr lang="en-US" dirty="0"/>
              <a:t>time constant is defined as </a:t>
            </a:r>
            <a:r>
              <a:rPr lang="en-US" dirty="0" err="1"/>
              <a:t>τ</a:t>
            </a:r>
            <a:r>
              <a:rPr lang="en-US" dirty="0"/>
              <a:t> = </a:t>
            </a:r>
            <a:r>
              <a:rPr lang="en-US" dirty="0" smtClean="0"/>
              <a:t>RC</a:t>
            </a:r>
          </a:p>
          <a:p>
            <a:r>
              <a:rPr lang="en-US" dirty="0" smtClean="0"/>
              <a:t> </a:t>
            </a:r>
            <a:r>
              <a:rPr lang="en-US" dirty="0"/>
              <a:t>Putting one time constant into our current expression (i.e., letting t = RC) yields:</a:t>
            </a:r>
          </a:p>
          <a:p>
            <a:r>
              <a:rPr lang="en-US" dirty="0" err="1"/>
              <a:t>i</a:t>
            </a:r>
            <a:r>
              <a:rPr lang="en-US" dirty="0"/>
              <a:t> = </a:t>
            </a:r>
            <a:r>
              <a:rPr lang="en-US" dirty="0" err="1"/>
              <a:t>i</a:t>
            </a:r>
            <a:r>
              <a:rPr lang="en-US" baseline="-25000" dirty="0" err="1"/>
              <a:t>o</a:t>
            </a:r>
            <a:r>
              <a:rPr lang="en-US" dirty="0" err="1"/>
              <a:t>e</a:t>
            </a:r>
            <a:r>
              <a:rPr lang="en-US" baseline="30000" dirty="0"/>
              <a:t>-RC/</a:t>
            </a:r>
            <a:r>
              <a:rPr lang="en-US" baseline="30000" dirty="0" smtClean="0"/>
              <a:t>RC</a:t>
            </a:r>
            <a:r>
              <a:rPr lang="en-US" dirty="0" smtClean="0"/>
              <a:t> = </a:t>
            </a:r>
            <a:r>
              <a:rPr lang="en-US" dirty="0" err="1"/>
              <a:t>i</a:t>
            </a:r>
            <a:r>
              <a:rPr lang="en-US" baseline="-25000" dirty="0" err="1"/>
              <a:t>o</a:t>
            </a:r>
            <a:r>
              <a:rPr lang="en-US" dirty="0"/>
              <a:t>(e</a:t>
            </a:r>
            <a:r>
              <a:rPr lang="en-US" baseline="30000" dirty="0"/>
              <a:t>-1</a:t>
            </a:r>
            <a:r>
              <a:rPr lang="en-US" dirty="0"/>
              <a:t>) = </a:t>
            </a:r>
            <a:r>
              <a:rPr lang="en-US" dirty="0" smtClean="0"/>
              <a:t>0.37i</a:t>
            </a:r>
            <a:r>
              <a:rPr lang="en-US" baseline="-25000" dirty="0" smtClean="0"/>
              <a:t>o</a:t>
            </a:r>
            <a:r>
              <a:rPr lang="en-US" dirty="0"/>
              <a:t>.</a:t>
            </a:r>
          </a:p>
          <a:p>
            <a:r>
              <a:rPr lang="en-US" dirty="0" smtClean="0"/>
              <a:t>time </a:t>
            </a:r>
            <a:r>
              <a:rPr lang="en-US" dirty="0"/>
              <a:t>it takes the circuit's current to diminish to 37% of its initial value</a:t>
            </a:r>
            <a:r>
              <a:rPr lang="en-US" dirty="0" smtClean="0"/>
              <a:t>.</a:t>
            </a:r>
          </a:p>
          <a:p>
            <a:r>
              <a:rPr lang="en-US" dirty="0"/>
              <a:t>time required for the capacitor to charge to 63% of its maximum</a:t>
            </a:r>
            <a:endParaRPr lang="en-US" dirty="0" smtClean="0"/>
          </a:p>
          <a:p>
            <a:endParaRPr lang="en-US" dirty="0"/>
          </a:p>
          <a:p>
            <a:r>
              <a:rPr lang="en-US" dirty="0" smtClean="0"/>
              <a:t>Multiplying the </a:t>
            </a:r>
            <a:r>
              <a:rPr lang="en-US" dirty="0"/>
              <a:t>value of the capacitance and resistance </a:t>
            </a:r>
            <a:r>
              <a:rPr lang="en-US" dirty="0" smtClean="0"/>
              <a:t>together, </a:t>
            </a:r>
            <a:r>
              <a:rPr lang="en-US" dirty="0"/>
              <a:t>the number we end up with will:</a:t>
            </a:r>
          </a:p>
          <a:p>
            <a:r>
              <a:rPr lang="en-US" dirty="0" smtClean="0"/>
              <a:t>Have </a:t>
            </a:r>
            <a:r>
              <a:rPr lang="en-US" dirty="0"/>
              <a:t>the units of </a:t>
            </a:r>
            <a:r>
              <a:rPr lang="en-US" dirty="0" smtClean="0"/>
              <a:t>------ </a:t>
            </a:r>
          </a:p>
          <a:p>
            <a:endParaRPr lang="en-US" dirty="0"/>
          </a:p>
        </p:txBody>
      </p:sp>
    </p:spTree>
    <p:extLst>
      <p:ext uri="{BB962C8B-B14F-4D97-AF65-F5344CB8AC3E}">
        <p14:creationId xmlns:p14="http://schemas.microsoft.com/office/powerpoint/2010/main" val="1441849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a:blip r:embed="rId2"/>
          <a:stretch>
            <a:fillRect/>
          </a:stretch>
        </p:blipFill>
        <p:spPr>
          <a:xfrm>
            <a:off x="146403" y="1224046"/>
            <a:ext cx="8965847" cy="4127500"/>
          </a:xfrm>
          <a:prstGeom prst="rect">
            <a:avLst/>
          </a:prstGeom>
        </p:spPr>
      </p:pic>
      <p:sp>
        <p:nvSpPr>
          <p:cNvPr id="4" name="TextBox 3"/>
          <p:cNvSpPr txBox="1"/>
          <p:nvPr/>
        </p:nvSpPr>
        <p:spPr>
          <a:xfrm>
            <a:off x="3134623" y="5351546"/>
            <a:ext cx="2290009" cy="584776"/>
          </a:xfrm>
          <a:prstGeom prst="rect">
            <a:avLst/>
          </a:prstGeom>
          <a:noFill/>
        </p:spPr>
        <p:txBody>
          <a:bodyPr wrap="none" rtlCol="0">
            <a:spAutoFit/>
          </a:bodyPr>
          <a:lstStyle/>
          <a:p>
            <a:r>
              <a:rPr lang="en-US" sz="3200" dirty="0" smtClean="0"/>
              <a:t>V</a:t>
            </a:r>
            <a:r>
              <a:rPr lang="en-US" sz="3200" baseline="-25000" dirty="0" smtClean="0"/>
              <a:t>C</a:t>
            </a:r>
            <a:r>
              <a:rPr lang="en-US" sz="3200" dirty="0" smtClean="0"/>
              <a:t>  =  V</a:t>
            </a:r>
            <a:r>
              <a:rPr lang="en-US" sz="3200" baseline="-25000" dirty="0" smtClean="0"/>
              <a:t>0</a:t>
            </a:r>
            <a:r>
              <a:rPr lang="en-US" sz="3200" dirty="0" smtClean="0"/>
              <a:t>e</a:t>
            </a:r>
            <a:r>
              <a:rPr lang="en-US" sz="3200" baseline="30000" dirty="0" smtClean="0"/>
              <a:t>-t/RC</a:t>
            </a:r>
            <a:endParaRPr lang="en-US" sz="3200" dirty="0"/>
          </a:p>
        </p:txBody>
      </p:sp>
      <p:sp>
        <p:nvSpPr>
          <p:cNvPr id="5" name="TextBox 4"/>
          <p:cNvSpPr txBox="1"/>
          <p:nvPr/>
        </p:nvSpPr>
        <p:spPr>
          <a:xfrm>
            <a:off x="2964414" y="5989222"/>
            <a:ext cx="2719414" cy="584776"/>
          </a:xfrm>
          <a:prstGeom prst="rect">
            <a:avLst/>
          </a:prstGeom>
          <a:noFill/>
        </p:spPr>
        <p:txBody>
          <a:bodyPr wrap="none" rtlCol="0">
            <a:spAutoFit/>
          </a:bodyPr>
          <a:lstStyle/>
          <a:p>
            <a:r>
              <a:rPr lang="en-US" sz="3200" dirty="0" err="1" smtClean="0"/>
              <a:t>i</a:t>
            </a:r>
            <a:r>
              <a:rPr lang="en-US" sz="3200" dirty="0" smtClean="0"/>
              <a:t>(t) = i</a:t>
            </a:r>
            <a:r>
              <a:rPr lang="en-US" sz="3200" baseline="-25000" dirty="0" smtClean="0"/>
              <a:t>0</a:t>
            </a:r>
            <a:r>
              <a:rPr lang="en-US" sz="3200" dirty="0" smtClean="0"/>
              <a:t>(1-e</a:t>
            </a:r>
            <a:r>
              <a:rPr lang="en-US" sz="3200" baseline="30000" dirty="0"/>
              <a:t>-t/</a:t>
            </a:r>
            <a:r>
              <a:rPr lang="en-US" sz="3200" baseline="30000" dirty="0" smtClean="0"/>
              <a:t>RC</a:t>
            </a:r>
            <a:r>
              <a:rPr lang="en-US" sz="3200" dirty="0" smtClean="0"/>
              <a:t>)</a:t>
            </a:r>
            <a:endParaRPr lang="en-US" sz="3200" dirty="0"/>
          </a:p>
        </p:txBody>
      </p:sp>
    </p:spTree>
    <p:extLst>
      <p:ext uri="{BB962C8B-B14F-4D97-AF65-F5344CB8AC3E}">
        <p14:creationId xmlns:p14="http://schemas.microsoft.com/office/powerpoint/2010/main" val="1168279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b="48148"/>
          <a:stretch/>
        </p:blipFill>
        <p:spPr>
          <a:xfrm>
            <a:off x="346075" y="761999"/>
            <a:ext cx="8496300" cy="5698767"/>
          </a:xfrm>
          <a:prstGeom prst="rect">
            <a:avLst/>
          </a:prstGeom>
        </p:spPr>
      </p:pic>
      <p:sp>
        <p:nvSpPr>
          <p:cNvPr id="4" name="Rectangle 3"/>
          <p:cNvSpPr/>
          <p:nvPr/>
        </p:nvSpPr>
        <p:spPr>
          <a:xfrm>
            <a:off x="2619375" y="6048375"/>
            <a:ext cx="301625" cy="5238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41525" y="6310312"/>
            <a:ext cx="301625" cy="5238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002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sp>
        <p:nvSpPr>
          <p:cNvPr id="4" name="Rectangle 3"/>
          <p:cNvSpPr/>
          <p:nvPr/>
        </p:nvSpPr>
        <p:spPr>
          <a:xfrm>
            <a:off x="2619375" y="6048375"/>
            <a:ext cx="301625" cy="5238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t="47685"/>
          <a:stretch/>
        </p:blipFill>
        <p:spPr>
          <a:xfrm>
            <a:off x="241700" y="1031875"/>
            <a:ext cx="8445100" cy="5715000"/>
          </a:xfrm>
          <a:prstGeom prst="rect">
            <a:avLst/>
          </a:prstGeom>
        </p:spPr>
      </p:pic>
      <p:sp>
        <p:nvSpPr>
          <p:cNvPr id="2" name="Rectangle 1"/>
          <p:cNvSpPr/>
          <p:nvPr/>
        </p:nvSpPr>
        <p:spPr>
          <a:xfrm>
            <a:off x="2762216" y="4547884"/>
            <a:ext cx="5924584" cy="646331"/>
          </a:xfrm>
          <a:prstGeom prst="rect">
            <a:avLst/>
          </a:prstGeom>
        </p:spPr>
        <p:txBody>
          <a:bodyPr wrap="square">
            <a:spAutoFit/>
          </a:bodyPr>
          <a:lstStyle/>
          <a:p>
            <a:r>
              <a:rPr lang="en-US" dirty="0"/>
              <a:t>The charge/discharge characteristics of a capacitor in an RC circuit are symmetric.</a:t>
            </a:r>
          </a:p>
        </p:txBody>
      </p:sp>
    </p:spTree>
    <p:extLst>
      <p:ext uri="{BB962C8B-B14F-4D97-AF65-F5344CB8AC3E}">
        <p14:creationId xmlns:p14="http://schemas.microsoft.com/office/powerpoint/2010/main" val="1630002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a:blip r:embed="rId2"/>
          <a:stretch>
            <a:fillRect/>
          </a:stretch>
        </p:blipFill>
        <p:spPr>
          <a:xfrm>
            <a:off x="226215" y="1567959"/>
            <a:ext cx="8917785" cy="3641725"/>
          </a:xfrm>
          <a:prstGeom prst="rect">
            <a:avLst/>
          </a:prstGeom>
        </p:spPr>
      </p:pic>
      <p:sp>
        <p:nvSpPr>
          <p:cNvPr id="4" name="TextBox 3"/>
          <p:cNvSpPr txBox="1"/>
          <p:nvPr/>
        </p:nvSpPr>
        <p:spPr>
          <a:xfrm>
            <a:off x="157030" y="5458187"/>
            <a:ext cx="8986970" cy="1077218"/>
          </a:xfrm>
          <a:prstGeom prst="rect">
            <a:avLst/>
          </a:prstGeom>
          <a:noFill/>
        </p:spPr>
        <p:txBody>
          <a:bodyPr wrap="square" rtlCol="0">
            <a:spAutoFit/>
          </a:bodyPr>
          <a:lstStyle/>
          <a:p>
            <a:r>
              <a:rPr lang="en-US" sz="3200" dirty="0" smtClean="0"/>
              <a:t>Pulsed or a square wave that changes constantly from a maxima to minima with a certain frequency</a:t>
            </a:r>
            <a:endParaRPr lang="en-US" sz="3200" dirty="0"/>
          </a:p>
        </p:txBody>
      </p:sp>
    </p:spTree>
    <p:extLst>
      <p:ext uri="{BB962C8B-B14F-4D97-AF65-F5344CB8AC3E}">
        <p14:creationId xmlns:p14="http://schemas.microsoft.com/office/powerpoint/2010/main" val="22353480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b="49298"/>
          <a:stretch/>
        </p:blipFill>
        <p:spPr>
          <a:xfrm>
            <a:off x="487499" y="1641977"/>
            <a:ext cx="8199301" cy="2336800"/>
          </a:xfrm>
          <a:prstGeom prst="rect">
            <a:avLst/>
          </a:prstGeom>
        </p:spPr>
      </p:pic>
      <p:pic>
        <p:nvPicPr>
          <p:cNvPr id="4" name="Picture 3"/>
          <p:cNvPicPr>
            <a:picLocks noChangeAspect="1"/>
          </p:cNvPicPr>
          <p:nvPr/>
        </p:nvPicPr>
        <p:blipFill rotWithShape="1">
          <a:blip r:embed="rId2"/>
          <a:srcRect t="48773"/>
          <a:stretch/>
        </p:blipFill>
        <p:spPr>
          <a:xfrm>
            <a:off x="457200" y="4127500"/>
            <a:ext cx="8199301" cy="2360970"/>
          </a:xfrm>
          <a:prstGeom prst="rect">
            <a:avLst/>
          </a:prstGeom>
        </p:spPr>
      </p:pic>
    </p:spTree>
    <p:extLst>
      <p:ext uri="{BB962C8B-B14F-4D97-AF65-F5344CB8AC3E}">
        <p14:creationId xmlns:p14="http://schemas.microsoft.com/office/powerpoint/2010/main" val="68308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b="49818"/>
          <a:stretch/>
        </p:blipFill>
        <p:spPr>
          <a:xfrm>
            <a:off x="1" y="1582824"/>
            <a:ext cx="9143999" cy="2281866"/>
          </a:xfrm>
          <a:prstGeom prst="rect">
            <a:avLst/>
          </a:prstGeom>
        </p:spPr>
      </p:pic>
      <p:sp>
        <p:nvSpPr>
          <p:cNvPr id="4" name="TextBox 3"/>
          <p:cNvSpPr txBox="1"/>
          <p:nvPr/>
        </p:nvSpPr>
        <p:spPr>
          <a:xfrm>
            <a:off x="6207125" y="6127750"/>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rotWithShape="1">
          <a:blip r:embed="rId2"/>
          <a:srcRect t="51243"/>
          <a:stretch/>
        </p:blipFill>
        <p:spPr>
          <a:xfrm>
            <a:off x="0" y="4149209"/>
            <a:ext cx="9144000" cy="2217069"/>
          </a:xfrm>
          <a:prstGeom prst="rect">
            <a:avLst/>
          </a:prstGeom>
        </p:spPr>
      </p:pic>
    </p:spTree>
    <p:extLst>
      <p:ext uri="{BB962C8B-B14F-4D97-AF65-F5344CB8AC3E}">
        <p14:creationId xmlns:p14="http://schemas.microsoft.com/office/powerpoint/2010/main" val="211066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b="54743"/>
          <a:stretch/>
        </p:blipFill>
        <p:spPr>
          <a:xfrm>
            <a:off x="95922" y="1641475"/>
            <a:ext cx="8952828" cy="2149054"/>
          </a:xfrm>
          <a:prstGeom prst="rect">
            <a:avLst/>
          </a:prstGeom>
        </p:spPr>
      </p:pic>
      <p:pic>
        <p:nvPicPr>
          <p:cNvPr id="4" name="Picture 3"/>
          <p:cNvPicPr>
            <a:picLocks noChangeAspect="1"/>
          </p:cNvPicPr>
          <p:nvPr/>
        </p:nvPicPr>
        <p:blipFill rotWithShape="1">
          <a:blip r:embed="rId2"/>
          <a:srcRect t="44170"/>
          <a:stretch/>
        </p:blipFill>
        <p:spPr>
          <a:xfrm>
            <a:off x="95921" y="3905249"/>
            <a:ext cx="8952829" cy="2651126"/>
          </a:xfrm>
          <a:prstGeom prst="rect">
            <a:avLst/>
          </a:prstGeom>
        </p:spPr>
      </p:pic>
    </p:spTree>
    <p:extLst>
      <p:ext uri="{BB962C8B-B14F-4D97-AF65-F5344CB8AC3E}">
        <p14:creationId xmlns:p14="http://schemas.microsoft.com/office/powerpoint/2010/main" val="312095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216" y="2839071"/>
            <a:ext cx="8331200" cy="1323439"/>
          </a:xfrm>
          <a:prstGeom prst="rect">
            <a:avLst/>
          </a:prstGeom>
        </p:spPr>
        <p:txBody>
          <a:bodyPr wrap="square">
            <a:spAutoFit/>
          </a:bodyPr>
          <a:lstStyle/>
          <a:p>
            <a:pPr algn="ctr"/>
            <a:r>
              <a:rPr lang="en-US" sz="4000" dirty="0" smtClean="0"/>
              <a:t>Study of the PC Oscilloscope &amp;</a:t>
            </a:r>
          </a:p>
          <a:p>
            <a:pPr algn="ctr"/>
            <a:r>
              <a:rPr lang="en-US" sz="4000" dirty="0" smtClean="0"/>
              <a:t> low pass RC filter</a:t>
            </a:r>
          </a:p>
        </p:txBody>
      </p:sp>
    </p:spTree>
    <p:extLst>
      <p:ext uri="{BB962C8B-B14F-4D97-AF65-F5344CB8AC3E}">
        <p14:creationId xmlns:p14="http://schemas.microsoft.com/office/powerpoint/2010/main" val="3933257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 applications</a:t>
            </a:r>
            <a:endParaRPr lang="en-US" dirty="0">
              <a:latin typeface="Times New Roman" charset="0"/>
              <a:ea typeface="ＭＳ Ｐゴシック" charset="0"/>
            </a:endParaRPr>
          </a:p>
        </p:txBody>
      </p:sp>
      <p:pic>
        <p:nvPicPr>
          <p:cNvPr id="4" name="Picture 3"/>
          <p:cNvPicPr>
            <a:picLocks noChangeAspect="1"/>
          </p:cNvPicPr>
          <p:nvPr/>
        </p:nvPicPr>
        <p:blipFill rotWithShape="1">
          <a:blip r:embed="rId2"/>
          <a:srcRect l="24448" t="40429" r="30995" b="16014"/>
          <a:stretch/>
        </p:blipFill>
        <p:spPr>
          <a:xfrm>
            <a:off x="4881209" y="1984471"/>
            <a:ext cx="4074289" cy="2489252"/>
          </a:xfrm>
          <a:prstGeom prst="rect">
            <a:avLst/>
          </a:prstGeom>
        </p:spPr>
      </p:pic>
      <p:sp>
        <p:nvSpPr>
          <p:cNvPr id="5" name="TextBox 4"/>
          <p:cNvSpPr txBox="1"/>
          <p:nvPr/>
        </p:nvSpPr>
        <p:spPr>
          <a:xfrm>
            <a:off x="701095" y="1232972"/>
            <a:ext cx="6020649" cy="954107"/>
          </a:xfrm>
          <a:prstGeom prst="rect">
            <a:avLst/>
          </a:prstGeom>
          <a:noFill/>
        </p:spPr>
        <p:txBody>
          <a:bodyPr wrap="none" rtlCol="0">
            <a:spAutoFit/>
          </a:bodyPr>
          <a:lstStyle/>
          <a:p>
            <a:r>
              <a:rPr lang="en-US" sz="2800" dirty="0" smtClean="0"/>
              <a:t>The internal working of a camera´s flash</a:t>
            </a:r>
          </a:p>
          <a:p>
            <a:r>
              <a:rPr lang="en-US" sz="2800" dirty="0" smtClean="0"/>
              <a:t> is a good example of RC circuits</a:t>
            </a:r>
            <a:endParaRPr lang="en-US" sz="2800" dirty="0"/>
          </a:p>
        </p:txBody>
      </p:sp>
      <p:sp>
        <p:nvSpPr>
          <p:cNvPr id="6" name="TextBox 5"/>
          <p:cNvSpPr txBox="1"/>
          <p:nvPr/>
        </p:nvSpPr>
        <p:spPr>
          <a:xfrm>
            <a:off x="0" y="2692973"/>
            <a:ext cx="5118584" cy="1815882"/>
          </a:xfrm>
          <a:prstGeom prst="rect">
            <a:avLst/>
          </a:prstGeom>
          <a:noFill/>
        </p:spPr>
        <p:txBody>
          <a:bodyPr wrap="none" rtlCol="0">
            <a:spAutoFit/>
          </a:bodyPr>
          <a:lstStyle/>
          <a:p>
            <a:r>
              <a:rPr lang="en-US" sz="2800" dirty="0" smtClean="0"/>
              <a:t>When the camera is switched on,</a:t>
            </a:r>
          </a:p>
          <a:p>
            <a:r>
              <a:rPr lang="en-US" sz="2800" dirty="0" smtClean="0"/>
              <a:t> the battery slowly charges up the </a:t>
            </a:r>
          </a:p>
          <a:p>
            <a:r>
              <a:rPr lang="en-US" sz="2800" dirty="0" smtClean="0"/>
              <a:t>capacitor to its full potential </a:t>
            </a:r>
          </a:p>
          <a:p>
            <a:r>
              <a:rPr lang="en-US" sz="2800" dirty="0" smtClean="0"/>
              <a:t>via an RC Circuit</a:t>
            </a:r>
            <a:endParaRPr lang="en-US" sz="2800" dirty="0"/>
          </a:p>
        </p:txBody>
      </p:sp>
      <p:sp>
        <p:nvSpPr>
          <p:cNvPr id="7" name="TextBox 6"/>
          <p:cNvSpPr txBox="1"/>
          <p:nvPr/>
        </p:nvSpPr>
        <p:spPr>
          <a:xfrm>
            <a:off x="0" y="4976755"/>
            <a:ext cx="9344174" cy="523220"/>
          </a:xfrm>
          <a:prstGeom prst="rect">
            <a:avLst/>
          </a:prstGeom>
          <a:noFill/>
        </p:spPr>
        <p:txBody>
          <a:bodyPr wrap="none" rtlCol="0">
            <a:spAutoFit/>
          </a:bodyPr>
          <a:lstStyle/>
          <a:p>
            <a:r>
              <a:rPr lang="en-US" sz="2800" dirty="0" smtClean="0"/>
              <a:t>The flash rapidly draws current </a:t>
            </a:r>
            <a:r>
              <a:rPr lang="en-US" sz="2800" dirty="0" err="1" smtClean="0"/>
              <a:t>inorder</a:t>
            </a:r>
            <a:r>
              <a:rPr lang="en-US" sz="2800" dirty="0" smtClean="0"/>
              <a:t> to emit the bright light </a:t>
            </a:r>
            <a:endParaRPr lang="en-US" sz="2800" dirty="0"/>
          </a:p>
        </p:txBody>
      </p:sp>
      <p:sp>
        <p:nvSpPr>
          <p:cNvPr id="8" name="TextBox 7"/>
          <p:cNvSpPr txBox="1"/>
          <p:nvPr/>
        </p:nvSpPr>
        <p:spPr>
          <a:xfrm>
            <a:off x="263218" y="5903893"/>
            <a:ext cx="8880782" cy="954107"/>
          </a:xfrm>
          <a:prstGeom prst="rect">
            <a:avLst/>
          </a:prstGeom>
          <a:noFill/>
        </p:spPr>
        <p:txBody>
          <a:bodyPr wrap="none" rtlCol="0">
            <a:spAutoFit/>
          </a:bodyPr>
          <a:lstStyle/>
          <a:p>
            <a:r>
              <a:rPr lang="en-US" sz="2800" dirty="0" smtClean="0"/>
              <a:t>Discharge of capacitor through flash and</a:t>
            </a:r>
          </a:p>
          <a:p>
            <a:r>
              <a:rPr lang="en-US" sz="2800" dirty="0" smtClean="0"/>
              <a:t>current from the capacitor is responsible for the bright light</a:t>
            </a:r>
            <a:endParaRPr lang="en-US" sz="2800" dirty="0"/>
          </a:p>
        </p:txBody>
      </p:sp>
    </p:spTree>
    <p:extLst>
      <p:ext uri="{BB962C8B-B14F-4D97-AF65-F5344CB8AC3E}">
        <p14:creationId xmlns:p14="http://schemas.microsoft.com/office/powerpoint/2010/main" val="16020359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 applications</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l="23292" t="17084" r="18264" b="15088"/>
          <a:stretch/>
        </p:blipFill>
        <p:spPr>
          <a:xfrm>
            <a:off x="75232" y="2020603"/>
            <a:ext cx="5344199" cy="3876333"/>
          </a:xfrm>
          <a:prstGeom prst="rect">
            <a:avLst/>
          </a:prstGeom>
        </p:spPr>
      </p:pic>
      <p:sp>
        <p:nvSpPr>
          <p:cNvPr id="4" name="Rectangle 3"/>
          <p:cNvSpPr/>
          <p:nvPr/>
        </p:nvSpPr>
        <p:spPr>
          <a:xfrm>
            <a:off x="3183864" y="1924185"/>
            <a:ext cx="5251609" cy="11642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The capacitor is charged by the source voltage </a:t>
            </a:r>
            <a:r>
              <a:rPr lang="en-US" sz="2800" dirty="0" err="1" smtClean="0">
                <a:solidFill>
                  <a:schemeClr val="tx1"/>
                </a:solidFill>
              </a:rPr>
              <a:t>Vs</a:t>
            </a:r>
            <a:endParaRPr lang="en-US" sz="2800" dirty="0">
              <a:solidFill>
                <a:schemeClr val="tx1"/>
              </a:solidFill>
            </a:endParaRPr>
          </a:p>
        </p:txBody>
      </p:sp>
      <p:sp>
        <p:nvSpPr>
          <p:cNvPr id="5" name="Rectangle 4"/>
          <p:cNvSpPr/>
          <p:nvPr/>
        </p:nvSpPr>
        <p:spPr>
          <a:xfrm>
            <a:off x="75231" y="1993293"/>
            <a:ext cx="1349281" cy="15722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79004" y="2086751"/>
            <a:ext cx="476216" cy="11642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56009" y="2490517"/>
            <a:ext cx="198421" cy="5731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5485574" y="3592901"/>
            <a:ext cx="3201226" cy="506545"/>
          </a:xfrm>
          <a:prstGeom prst="rect">
            <a:avLst/>
          </a:prstGeom>
        </p:spPr>
      </p:pic>
      <p:sp>
        <p:nvSpPr>
          <p:cNvPr id="9" name="TextBox 8"/>
          <p:cNvSpPr txBox="1"/>
          <p:nvPr/>
        </p:nvSpPr>
        <p:spPr>
          <a:xfrm>
            <a:off x="5604039" y="4498500"/>
            <a:ext cx="2283172" cy="954107"/>
          </a:xfrm>
          <a:prstGeom prst="rect">
            <a:avLst/>
          </a:prstGeom>
          <a:noFill/>
        </p:spPr>
        <p:txBody>
          <a:bodyPr wrap="none" rtlCol="0">
            <a:spAutoFit/>
          </a:bodyPr>
          <a:lstStyle/>
          <a:p>
            <a:pPr algn="ctr"/>
            <a:r>
              <a:rPr lang="en-US" sz="2800" dirty="0" smtClean="0"/>
              <a:t>V</a:t>
            </a:r>
            <a:r>
              <a:rPr lang="en-US" sz="2800" baseline="-25000" dirty="0" smtClean="0"/>
              <a:t>C</a:t>
            </a:r>
            <a:r>
              <a:rPr lang="en-US" sz="2800" dirty="0" smtClean="0"/>
              <a:t> = V</a:t>
            </a:r>
            <a:r>
              <a:rPr lang="en-US" sz="2800" baseline="-25000" dirty="0" smtClean="0"/>
              <a:t>S</a:t>
            </a:r>
            <a:r>
              <a:rPr lang="en-US" sz="2800" dirty="0" smtClean="0"/>
              <a:t> </a:t>
            </a:r>
          </a:p>
          <a:p>
            <a:pPr algn="ctr"/>
            <a:r>
              <a:rPr lang="en-US" sz="2800" dirty="0" smtClean="0"/>
              <a:t>(fully charged)</a:t>
            </a:r>
            <a:endParaRPr lang="en-US" sz="2800" baseline="-25000" dirty="0"/>
          </a:p>
        </p:txBody>
      </p:sp>
    </p:spTree>
    <p:extLst>
      <p:ext uri="{BB962C8B-B14F-4D97-AF65-F5344CB8AC3E}">
        <p14:creationId xmlns:p14="http://schemas.microsoft.com/office/powerpoint/2010/main" val="1922648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 applications</a:t>
            </a:r>
            <a:endParaRPr lang="en-US" dirty="0">
              <a:latin typeface="Times New Roman" charset="0"/>
              <a:ea typeface="ＭＳ Ｐゴシック" charset="0"/>
            </a:endParaRPr>
          </a:p>
        </p:txBody>
      </p:sp>
      <p:pic>
        <p:nvPicPr>
          <p:cNvPr id="2" name="Picture 1"/>
          <p:cNvPicPr>
            <a:picLocks noChangeAspect="1"/>
          </p:cNvPicPr>
          <p:nvPr/>
        </p:nvPicPr>
        <p:blipFill rotWithShape="1">
          <a:blip r:embed="rId2"/>
          <a:srcRect l="17504" t="22178" r="17396" b="15783"/>
          <a:stretch/>
        </p:blipFill>
        <p:spPr>
          <a:xfrm>
            <a:off x="158737" y="2831178"/>
            <a:ext cx="5952695" cy="3545589"/>
          </a:xfrm>
          <a:prstGeom prst="rect">
            <a:avLst/>
          </a:prstGeom>
        </p:spPr>
      </p:pic>
      <p:sp>
        <p:nvSpPr>
          <p:cNvPr id="4" name="Rectangle 3"/>
          <p:cNvSpPr/>
          <p:nvPr/>
        </p:nvSpPr>
        <p:spPr>
          <a:xfrm>
            <a:off x="2725011" y="2685651"/>
            <a:ext cx="6312042" cy="93931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Capacitor discharges across the resistor</a:t>
            </a:r>
            <a:endParaRPr lang="en-US" sz="2800" dirty="0">
              <a:solidFill>
                <a:srgbClr val="000000"/>
              </a:solidFill>
            </a:endParaRPr>
          </a:p>
        </p:txBody>
      </p:sp>
      <p:sp>
        <p:nvSpPr>
          <p:cNvPr id="5" name="TextBox 4"/>
          <p:cNvSpPr txBox="1"/>
          <p:nvPr/>
        </p:nvSpPr>
        <p:spPr>
          <a:xfrm>
            <a:off x="158737" y="1560335"/>
            <a:ext cx="8853821" cy="954107"/>
          </a:xfrm>
          <a:prstGeom prst="rect">
            <a:avLst/>
          </a:prstGeom>
          <a:noFill/>
        </p:spPr>
        <p:txBody>
          <a:bodyPr wrap="square" rtlCol="0">
            <a:spAutoFit/>
          </a:bodyPr>
          <a:lstStyle/>
          <a:p>
            <a:r>
              <a:rPr lang="en-US" sz="2800" dirty="0" smtClean="0"/>
              <a:t>Disconnecting the capacitor from the voltage source and connecting to flash resistor </a:t>
            </a:r>
            <a:endParaRPr lang="en-US" sz="2800" dirty="0"/>
          </a:p>
        </p:txBody>
      </p:sp>
    </p:spTree>
    <p:extLst>
      <p:ext uri="{BB962C8B-B14F-4D97-AF65-F5344CB8AC3E}">
        <p14:creationId xmlns:p14="http://schemas.microsoft.com/office/powerpoint/2010/main" val="555847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 applications</a:t>
            </a:r>
            <a:endParaRPr lang="en-US" dirty="0">
              <a:latin typeface="Times New Roman" charset="0"/>
              <a:ea typeface="ＭＳ Ｐゴシック" charset="0"/>
            </a:endParaRPr>
          </a:p>
        </p:txBody>
      </p:sp>
      <p:pic>
        <p:nvPicPr>
          <p:cNvPr id="6" name="Picture 5"/>
          <p:cNvPicPr>
            <a:picLocks noChangeAspect="1"/>
          </p:cNvPicPr>
          <p:nvPr/>
        </p:nvPicPr>
        <p:blipFill rotWithShape="1">
          <a:blip r:embed="rId2"/>
          <a:srcRect l="19591" t="36783" r="18714" b="15731"/>
          <a:stretch/>
        </p:blipFill>
        <p:spPr>
          <a:xfrm>
            <a:off x="160420" y="1029367"/>
            <a:ext cx="8809594" cy="4237791"/>
          </a:xfrm>
          <a:prstGeom prst="rect">
            <a:avLst/>
          </a:prstGeom>
        </p:spPr>
      </p:pic>
    </p:spTree>
    <p:extLst>
      <p:ext uri="{BB962C8B-B14F-4D97-AF65-F5344CB8AC3E}">
        <p14:creationId xmlns:p14="http://schemas.microsoft.com/office/powerpoint/2010/main" val="3009036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sp>
        <p:nvSpPr>
          <p:cNvPr id="5" name="TextBox 4"/>
          <p:cNvSpPr txBox="1"/>
          <p:nvPr/>
        </p:nvSpPr>
        <p:spPr>
          <a:xfrm>
            <a:off x="2167364" y="1413285"/>
            <a:ext cx="5361063" cy="523220"/>
          </a:xfrm>
          <a:prstGeom prst="rect">
            <a:avLst/>
          </a:prstGeom>
          <a:noFill/>
        </p:spPr>
        <p:txBody>
          <a:bodyPr wrap="none" rtlCol="0">
            <a:spAutoFit/>
          </a:bodyPr>
          <a:lstStyle/>
          <a:p>
            <a:r>
              <a:rPr lang="en-US" sz="2800" dirty="0" smtClean="0"/>
              <a:t>Sine wave instead of a square wave</a:t>
            </a:r>
          </a:p>
        </p:txBody>
      </p:sp>
      <p:sp>
        <p:nvSpPr>
          <p:cNvPr id="6" name="TextBox 5"/>
          <p:cNvSpPr txBox="1"/>
          <p:nvPr/>
        </p:nvSpPr>
        <p:spPr>
          <a:xfrm>
            <a:off x="457200" y="4634042"/>
            <a:ext cx="8370926" cy="523220"/>
          </a:xfrm>
          <a:prstGeom prst="rect">
            <a:avLst/>
          </a:prstGeom>
          <a:noFill/>
        </p:spPr>
        <p:txBody>
          <a:bodyPr wrap="none" rtlCol="0">
            <a:spAutoFit/>
          </a:bodyPr>
          <a:lstStyle/>
          <a:p>
            <a:r>
              <a:rPr lang="en-US" sz="2800" dirty="0" smtClean="0"/>
              <a:t>What will be output waveform in the case of sine wave?</a:t>
            </a:r>
            <a:endParaRPr lang="en-US" sz="2800" dirty="0"/>
          </a:p>
        </p:txBody>
      </p:sp>
      <p:pic>
        <p:nvPicPr>
          <p:cNvPr id="7" name="Picture 6"/>
          <p:cNvPicPr>
            <a:picLocks noChangeAspect="1"/>
          </p:cNvPicPr>
          <p:nvPr/>
        </p:nvPicPr>
        <p:blipFill>
          <a:blip r:embed="rId2"/>
          <a:stretch>
            <a:fillRect/>
          </a:stretch>
        </p:blipFill>
        <p:spPr>
          <a:xfrm>
            <a:off x="5397500" y="2061439"/>
            <a:ext cx="3289300" cy="2463800"/>
          </a:xfrm>
          <a:prstGeom prst="rect">
            <a:avLst/>
          </a:prstGeom>
        </p:spPr>
      </p:pic>
      <p:pic>
        <p:nvPicPr>
          <p:cNvPr id="10" name="Picture 9"/>
          <p:cNvPicPr>
            <a:picLocks noChangeAspect="1"/>
          </p:cNvPicPr>
          <p:nvPr/>
        </p:nvPicPr>
        <p:blipFill rotWithShape="1">
          <a:blip r:embed="rId3"/>
          <a:srcRect l="53605" t="32384" r="1840" b="11386"/>
          <a:stretch/>
        </p:blipFill>
        <p:spPr>
          <a:xfrm>
            <a:off x="329678" y="2181306"/>
            <a:ext cx="4074075" cy="2126084"/>
          </a:xfrm>
          <a:prstGeom prst="rect">
            <a:avLst/>
          </a:prstGeom>
        </p:spPr>
      </p:pic>
      <p:sp>
        <p:nvSpPr>
          <p:cNvPr id="12" name="TextBox 11"/>
          <p:cNvSpPr txBox="1"/>
          <p:nvPr/>
        </p:nvSpPr>
        <p:spPr>
          <a:xfrm>
            <a:off x="2857608" y="5580941"/>
            <a:ext cx="4099400" cy="523220"/>
          </a:xfrm>
          <a:prstGeom prst="rect">
            <a:avLst/>
          </a:prstGeom>
          <a:noFill/>
        </p:spPr>
        <p:txBody>
          <a:bodyPr wrap="none" rtlCol="0">
            <a:spAutoFit/>
          </a:bodyPr>
          <a:lstStyle/>
          <a:p>
            <a:r>
              <a:rPr lang="en-US" sz="2800" dirty="0" smtClean="0"/>
              <a:t>How about the amplitude?</a:t>
            </a:r>
            <a:endParaRPr lang="en-US" sz="2800" dirty="0"/>
          </a:p>
        </p:txBody>
      </p:sp>
      <p:cxnSp>
        <p:nvCxnSpPr>
          <p:cNvPr id="14" name="Straight Arrow Connector 13"/>
          <p:cNvCxnSpPr/>
          <p:nvPr/>
        </p:nvCxnSpPr>
        <p:spPr>
          <a:xfrm>
            <a:off x="4583216" y="3285765"/>
            <a:ext cx="5245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2570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1232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sp>
        <p:nvSpPr>
          <p:cNvPr id="5" name="Rectangle 4"/>
          <p:cNvSpPr/>
          <p:nvPr/>
        </p:nvSpPr>
        <p:spPr>
          <a:xfrm>
            <a:off x="253664" y="3205229"/>
            <a:ext cx="8890336" cy="3108544"/>
          </a:xfrm>
          <a:prstGeom prst="rect">
            <a:avLst/>
          </a:prstGeom>
        </p:spPr>
        <p:txBody>
          <a:bodyPr wrap="square">
            <a:spAutoFit/>
          </a:bodyPr>
          <a:lstStyle/>
          <a:p>
            <a:r>
              <a:rPr lang="en-US" sz="2800" dirty="0"/>
              <a:t>Filters are so named according to the frequency range of signals that they allow to pass through them, while blocking </a:t>
            </a:r>
            <a:r>
              <a:rPr lang="en-US" sz="2800" dirty="0" smtClean="0"/>
              <a:t>the </a:t>
            </a:r>
            <a:r>
              <a:rPr lang="en-US" sz="2800" dirty="0"/>
              <a:t>rest. </a:t>
            </a:r>
            <a:endParaRPr lang="en-US" sz="2800" dirty="0" smtClean="0"/>
          </a:p>
          <a:p>
            <a:endParaRPr lang="en-US" sz="2800" dirty="0"/>
          </a:p>
          <a:p>
            <a:pPr marL="514350" indent="-514350">
              <a:buAutoNum type="arabicPeriod"/>
            </a:pPr>
            <a:r>
              <a:rPr lang="en-US" sz="2800" dirty="0" smtClean="0"/>
              <a:t>The </a:t>
            </a:r>
            <a:r>
              <a:rPr lang="en-US" sz="2800" dirty="0"/>
              <a:t>Low Pass Filter  </a:t>
            </a:r>
            <a:r>
              <a:rPr lang="en-US" sz="2800" dirty="0" smtClean="0"/>
              <a:t>-  0Hz to </a:t>
            </a:r>
            <a:r>
              <a:rPr lang="en-US" sz="2800" i="1" dirty="0" smtClean="0"/>
              <a:t>f</a:t>
            </a:r>
            <a:r>
              <a:rPr lang="en-US" sz="2800" i="1" baseline="-25000" dirty="0" smtClean="0"/>
              <a:t>c</a:t>
            </a:r>
          </a:p>
          <a:p>
            <a:pPr marL="514350" indent="-514350">
              <a:buFontTx/>
              <a:buAutoNum type="arabicPeriod"/>
            </a:pPr>
            <a:r>
              <a:rPr lang="en-US" sz="2800" dirty="0" smtClean="0"/>
              <a:t>The </a:t>
            </a:r>
            <a:r>
              <a:rPr lang="en-US" sz="2800" dirty="0"/>
              <a:t>High Pass Filter </a:t>
            </a:r>
            <a:r>
              <a:rPr lang="en-US" sz="2800" dirty="0" smtClean="0"/>
              <a:t> -  </a:t>
            </a:r>
            <a:r>
              <a:rPr lang="en-US" sz="2800" i="1" dirty="0" smtClean="0"/>
              <a:t>f</a:t>
            </a:r>
            <a:r>
              <a:rPr lang="en-US" sz="2800" i="1" baseline="-25000" dirty="0" smtClean="0"/>
              <a:t>c</a:t>
            </a:r>
            <a:r>
              <a:rPr lang="en-US" sz="2800" dirty="0" smtClean="0"/>
              <a:t>  to infinity</a:t>
            </a:r>
            <a:endParaRPr lang="en-US" sz="2800" dirty="0"/>
          </a:p>
          <a:p>
            <a:r>
              <a:rPr lang="en-US" sz="2800" dirty="0"/>
              <a:t>3</a:t>
            </a:r>
            <a:r>
              <a:rPr lang="en-US" sz="2800" dirty="0" smtClean="0"/>
              <a:t>.	 </a:t>
            </a:r>
            <a:r>
              <a:rPr lang="en-US" sz="2800" dirty="0"/>
              <a:t>The Band Pass Filter </a:t>
            </a:r>
            <a:r>
              <a:rPr lang="en-US" sz="2800" dirty="0" smtClean="0"/>
              <a:t>- 0Hz- </a:t>
            </a:r>
            <a:r>
              <a:rPr lang="en-US" sz="2800" i="1" dirty="0" err="1" smtClean="0"/>
              <a:t>f</a:t>
            </a:r>
            <a:r>
              <a:rPr lang="en-US" sz="2800" baseline="-25000" dirty="0" err="1" smtClean="0"/>
              <a:t>L</a:t>
            </a:r>
            <a:r>
              <a:rPr lang="en-US" sz="2800" baseline="-25000" dirty="0" smtClean="0"/>
              <a:t> </a:t>
            </a:r>
            <a:r>
              <a:rPr lang="en-US" sz="2800" dirty="0" smtClean="0"/>
              <a:t>and </a:t>
            </a:r>
            <a:r>
              <a:rPr lang="en-US" sz="2800" i="1" dirty="0" err="1" smtClean="0"/>
              <a:t>f</a:t>
            </a:r>
            <a:r>
              <a:rPr lang="en-US" sz="2800" baseline="-25000" dirty="0" err="1" smtClean="0"/>
              <a:t>H</a:t>
            </a:r>
            <a:r>
              <a:rPr lang="en-US" sz="2800" dirty="0" smtClean="0"/>
              <a:t>-infinity</a:t>
            </a:r>
            <a:endParaRPr lang="en-US" sz="2800" dirty="0"/>
          </a:p>
        </p:txBody>
      </p:sp>
      <p:sp>
        <p:nvSpPr>
          <p:cNvPr id="7" name="Rectangle 6"/>
          <p:cNvSpPr/>
          <p:nvPr/>
        </p:nvSpPr>
        <p:spPr>
          <a:xfrm>
            <a:off x="329678" y="1428335"/>
            <a:ext cx="8357122" cy="1384995"/>
          </a:xfrm>
          <a:prstGeom prst="rect">
            <a:avLst/>
          </a:prstGeom>
        </p:spPr>
        <p:txBody>
          <a:bodyPr wrap="square">
            <a:spAutoFit/>
          </a:bodyPr>
          <a:lstStyle/>
          <a:p>
            <a:r>
              <a:rPr lang="en-US" sz="2800" dirty="0"/>
              <a:t>A</a:t>
            </a:r>
            <a:r>
              <a:rPr lang="en-US" sz="2800" dirty="0" smtClean="0"/>
              <a:t>n </a:t>
            </a:r>
            <a:r>
              <a:rPr lang="en-US" sz="2800" dirty="0"/>
              <a:t>electrical filter is a circuit </a:t>
            </a:r>
            <a:r>
              <a:rPr lang="en-US" sz="2800" dirty="0" smtClean="0"/>
              <a:t>which filter</a:t>
            </a:r>
            <a:r>
              <a:rPr lang="en-US" sz="2800" dirty="0"/>
              <a:t>-</a:t>
            </a:r>
            <a:r>
              <a:rPr lang="en-US" sz="2800" dirty="0" smtClean="0"/>
              <a:t>out </a:t>
            </a:r>
            <a:r>
              <a:rPr lang="en-US" sz="2800" dirty="0"/>
              <a:t>unwanted signals and an ideal filter will separate and pass sinusoidal input signals based upon their frequency</a:t>
            </a:r>
          </a:p>
        </p:txBody>
      </p:sp>
    </p:spTree>
    <p:extLst>
      <p:ext uri="{BB962C8B-B14F-4D97-AF65-F5344CB8AC3E}">
        <p14:creationId xmlns:p14="http://schemas.microsoft.com/office/powerpoint/2010/main" val="906285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94" y="1708871"/>
            <a:ext cx="8954524" cy="25467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sp>
        <p:nvSpPr>
          <p:cNvPr id="4" name="Rectangle 3"/>
          <p:cNvSpPr/>
          <p:nvPr/>
        </p:nvSpPr>
        <p:spPr>
          <a:xfrm>
            <a:off x="193269" y="4708499"/>
            <a:ext cx="8811649" cy="1569660"/>
          </a:xfrm>
          <a:prstGeom prst="rect">
            <a:avLst/>
          </a:prstGeom>
        </p:spPr>
        <p:txBody>
          <a:bodyPr wrap="square">
            <a:spAutoFit/>
          </a:bodyPr>
          <a:lstStyle/>
          <a:p>
            <a:r>
              <a:rPr lang="en-US" sz="2400" dirty="0" smtClean="0">
                <a:solidFill>
                  <a:srgbClr val="000000"/>
                </a:solidFill>
              </a:rPr>
              <a:t>By </a:t>
            </a:r>
            <a:r>
              <a:rPr lang="en-US" sz="2400" dirty="0">
                <a:solidFill>
                  <a:srgbClr val="000000"/>
                </a:solidFill>
              </a:rPr>
              <a:t>changing the positions of the Resistor, R or the Capacitor, </a:t>
            </a:r>
            <a:r>
              <a:rPr lang="en-US" sz="2400" dirty="0" smtClean="0">
                <a:solidFill>
                  <a:srgbClr val="000000"/>
                </a:solidFill>
              </a:rPr>
              <a:t>C a simple first order low pass or high pass filters can be made with the frequency response of these two circuits </a:t>
            </a:r>
            <a:r>
              <a:rPr lang="en-US" sz="2400" dirty="0" err="1" smtClean="0">
                <a:solidFill>
                  <a:srgbClr val="000000"/>
                </a:solidFill>
              </a:rPr>
              <a:t>dependant</a:t>
            </a:r>
            <a:r>
              <a:rPr lang="en-US" sz="2400" dirty="0" smtClean="0">
                <a:solidFill>
                  <a:srgbClr val="000000"/>
                </a:solidFill>
              </a:rPr>
              <a:t> on the input frequency</a:t>
            </a:r>
            <a:endParaRPr lang="en-US" sz="2400" dirty="0">
              <a:solidFill>
                <a:srgbClr val="000000"/>
              </a:solidFill>
            </a:endParaRPr>
          </a:p>
        </p:txBody>
      </p:sp>
      <p:sp>
        <p:nvSpPr>
          <p:cNvPr id="10" name="TextBox 9"/>
          <p:cNvSpPr txBox="1"/>
          <p:nvPr/>
        </p:nvSpPr>
        <p:spPr>
          <a:xfrm>
            <a:off x="2553900" y="1161159"/>
            <a:ext cx="3500277" cy="584776"/>
          </a:xfrm>
          <a:prstGeom prst="rect">
            <a:avLst/>
          </a:prstGeom>
          <a:noFill/>
        </p:spPr>
        <p:txBody>
          <a:bodyPr wrap="none" rtlCol="0">
            <a:spAutoFit/>
          </a:bodyPr>
          <a:lstStyle/>
          <a:p>
            <a:r>
              <a:rPr lang="en-US" sz="3200" dirty="0" smtClean="0"/>
              <a:t>Ideal filter response</a:t>
            </a:r>
            <a:endParaRPr lang="en-US" sz="3200" dirty="0"/>
          </a:p>
        </p:txBody>
      </p:sp>
    </p:spTree>
    <p:extLst>
      <p:ext uri="{BB962C8B-B14F-4D97-AF65-F5344CB8AC3E}">
        <p14:creationId xmlns:p14="http://schemas.microsoft.com/office/powerpoint/2010/main" val="3193778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pic>
        <p:nvPicPr>
          <p:cNvPr id="5" name="Picture 4"/>
          <p:cNvPicPr>
            <a:picLocks noChangeAspect="1"/>
          </p:cNvPicPr>
          <p:nvPr/>
        </p:nvPicPr>
        <p:blipFill>
          <a:blip r:embed="rId3"/>
          <a:stretch>
            <a:fillRect/>
          </a:stretch>
        </p:blipFill>
        <p:spPr>
          <a:xfrm>
            <a:off x="554864" y="1280340"/>
            <a:ext cx="3176466" cy="3176466"/>
          </a:xfrm>
          <a:prstGeom prst="rect">
            <a:avLst/>
          </a:prstGeom>
        </p:spPr>
      </p:pic>
      <p:sp>
        <p:nvSpPr>
          <p:cNvPr id="7" name="TextBox 6"/>
          <p:cNvSpPr txBox="1"/>
          <p:nvPr/>
        </p:nvSpPr>
        <p:spPr>
          <a:xfrm>
            <a:off x="3482410" y="1385015"/>
            <a:ext cx="5203793" cy="954107"/>
          </a:xfrm>
          <a:prstGeom prst="rect">
            <a:avLst/>
          </a:prstGeom>
          <a:noFill/>
        </p:spPr>
        <p:txBody>
          <a:bodyPr wrap="none" rtlCol="0">
            <a:spAutoFit/>
          </a:bodyPr>
          <a:lstStyle/>
          <a:p>
            <a:r>
              <a:rPr lang="en-US" sz="2800" dirty="0" smtClean="0"/>
              <a:t>Capacitor in an AC circuit will have </a:t>
            </a:r>
          </a:p>
          <a:p>
            <a:r>
              <a:rPr lang="en-US" sz="2800" dirty="0" smtClean="0"/>
              <a:t>capacitive reactance  X</a:t>
            </a:r>
            <a:r>
              <a:rPr lang="en-US" sz="2800" baseline="-25000" dirty="0" smtClean="0"/>
              <a:t>C</a:t>
            </a:r>
            <a:endParaRPr lang="en-US" sz="2800" baseline="-25000" dirty="0"/>
          </a:p>
        </p:txBody>
      </p:sp>
      <p:sp>
        <p:nvSpPr>
          <p:cNvPr id="10" name="TextBox 9"/>
          <p:cNvSpPr txBox="1"/>
          <p:nvPr/>
        </p:nvSpPr>
        <p:spPr>
          <a:xfrm>
            <a:off x="332957" y="4622924"/>
            <a:ext cx="8664376" cy="646331"/>
          </a:xfrm>
          <a:prstGeom prst="rect">
            <a:avLst/>
          </a:prstGeom>
          <a:noFill/>
        </p:spPr>
        <p:txBody>
          <a:bodyPr wrap="none" rtlCol="0">
            <a:spAutoFit/>
          </a:bodyPr>
          <a:lstStyle/>
          <a:p>
            <a:r>
              <a:rPr lang="en-US" dirty="0"/>
              <a:t>C</a:t>
            </a:r>
            <a:r>
              <a:rPr lang="en-US" dirty="0" smtClean="0"/>
              <a:t>alculate frequency dependence of a 47kohm resistor in series with a 47nF capacitor </a:t>
            </a:r>
          </a:p>
          <a:p>
            <a:r>
              <a:rPr lang="en-US" dirty="0" smtClean="0"/>
              <a:t>Connected across a 10V sinusoidal supply with two different frequencies 100Hz and 10KHz</a:t>
            </a:r>
            <a:endParaRPr lang="en-US" dirty="0"/>
          </a:p>
        </p:txBody>
      </p:sp>
      <p:sp>
        <p:nvSpPr>
          <p:cNvPr id="2" name="Rectangle 1"/>
          <p:cNvSpPr/>
          <p:nvPr/>
        </p:nvSpPr>
        <p:spPr>
          <a:xfrm>
            <a:off x="4286903" y="2678992"/>
            <a:ext cx="3373598" cy="523220"/>
          </a:xfrm>
          <a:prstGeom prst="rect">
            <a:avLst/>
          </a:prstGeom>
        </p:spPr>
        <p:txBody>
          <a:bodyPr wrap="none">
            <a:spAutoFit/>
          </a:bodyPr>
          <a:lstStyle/>
          <a:p>
            <a:r>
              <a:rPr lang="en-US" sz="2800" dirty="0" smtClean="0"/>
              <a:t>X</a:t>
            </a:r>
            <a:r>
              <a:rPr lang="en-US" sz="2800" baseline="-25000" dirty="0" smtClean="0"/>
              <a:t>C  </a:t>
            </a:r>
            <a:r>
              <a:rPr lang="en-US" sz="2800" dirty="0" smtClean="0"/>
              <a:t>=   1/2</a:t>
            </a:r>
            <a:r>
              <a:rPr lang="en-US" sz="2800" dirty="0" smtClean="0">
                <a:latin typeface="Symbol" charset="2"/>
                <a:cs typeface="Symbol" charset="2"/>
              </a:rPr>
              <a:t>π</a:t>
            </a:r>
            <a:r>
              <a:rPr lang="en-US" sz="2800" dirty="0" err="1" smtClean="0"/>
              <a:t>fC</a:t>
            </a:r>
            <a:r>
              <a:rPr lang="en-US" sz="2800" dirty="0" smtClean="0"/>
              <a:t> in ohm´s</a:t>
            </a:r>
            <a:r>
              <a:rPr lang="en-US" sz="2800" baseline="-25000" dirty="0" smtClean="0"/>
              <a:t> </a:t>
            </a:r>
            <a:endParaRPr lang="en-US" sz="2800" baseline="-25000" dirty="0"/>
          </a:p>
        </p:txBody>
      </p:sp>
      <p:sp>
        <p:nvSpPr>
          <p:cNvPr id="4" name="TextBox 3"/>
          <p:cNvSpPr txBox="1"/>
          <p:nvPr/>
        </p:nvSpPr>
        <p:spPr>
          <a:xfrm>
            <a:off x="4221810" y="3683659"/>
            <a:ext cx="4491399" cy="584776"/>
          </a:xfrm>
          <a:prstGeom prst="rect">
            <a:avLst/>
          </a:prstGeom>
          <a:noFill/>
        </p:spPr>
        <p:txBody>
          <a:bodyPr wrap="none" rtlCol="0">
            <a:spAutoFit/>
          </a:bodyPr>
          <a:lstStyle/>
          <a:p>
            <a:r>
              <a:rPr lang="en-US" sz="3200" dirty="0" err="1" smtClean="0"/>
              <a:t>V</a:t>
            </a:r>
            <a:r>
              <a:rPr lang="en-US" sz="3200" baseline="-25000" dirty="0" err="1" smtClean="0"/>
              <a:t>out</a:t>
            </a:r>
            <a:r>
              <a:rPr lang="en-US" sz="3200" dirty="0" smtClean="0"/>
              <a:t>  =  V</a:t>
            </a:r>
            <a:r>
              <a:rPr lang="en-US" sz="3200" baseline="-25000" dirty="0" smtClean="0"/>
              <a:t>in</a:t>
            </a:r>
            <a:r>
              <a:rPr lang="en-US" sz="3200" dirty="0" smtClean="0"/>
              <a:t> (</a:t>
            </a:r>
            <a:r>
              <a:rPr lang="en-US" sz="3200" dirty="0" err="1" smtClean="0"/>
              <a:t>X</a:t>
            </a:r>
            <a:r>
              <a:rPr lang="en-US" sz="3200" baseline="-25000" dirty="0" err="1" smtClean="0"/>
              <a:t>c</a:t>
            </a:r>
            <a:r>
              <a:rPr lang="en-US" sz="3200" dirty="0" smtClean="0"/>
              <a:t>/(R</a:t>
            </a:r>
            <a:r>
              <a:rPr lang="en-US" sz="3200" baseline="30000" dirty="0" smtClean="0"/>
              <a:t>2</a:t>
            </a:r>
            <a:r>
              <a:rPr lang="en-US" sz="3200" dirty="0" smtClean="0"/>
              <a:t> + X</a:t>
            </a:r>
            <a:r>
              <a:rPr lang="en-US" sz="3200" baseline="-25000" dirty="0" smtClean="0"/>
              <a:t>c</a:t>
            </a:r>
            <a:r>
              <a:rPr lang="en-US" sz="3200" baseline="30000" dirty="0" smtClean="0"/>
              <a:t>2</a:t>
            </a:r>
            <a:r>
              <a:rPr lang="en-US" sz="3200" dirty="0" smtClean="0"/>
              <a:t>)</a:t>
            </a:r>
            <a:r>
              <a:rPr lang="en-US" sz="3200" baseline="30000" dirty="0" smtClean="0"/>
              <a:t>1/2</a:t>
            </a:r>
            <a:r>
              <a:rPr lang="en-US" sz="3200" dirty="0" smtClean="0"/>
              <a:t>)</a:t>
            </a:r>
            <a:endParaRPr lang="en-US" sz="3200" dirty="0"/>
          </a:p>
        </p:txBody>
      </p:sp>
      <p:sp>
        <p:nvSpPr>
          <p:cNvPr id="11" name="TextBox 10"/>
          <p:cNvSpPr txBox="1"/>
          <p:nvPr/>
        </p:nvSpPr>
        <p:spPr>
          <a:xfrm>
            <a:off x="86253" y="5487425"/>
            <a:ext cx="8840631" cy="523220"/>
          </a:xfrm>
          <a:prstGeom prst="rect">
            <a:avLst/>
          </a:prstGeom>
          <a:noFill/>
        </p:spPr>
        <p:txBody>
          <a:bodyPr wrap="none" rtlCol="0">
            <a:spAutoFit/>
          </a:bodyPr>
          <a:lstStyle/>
          <a:p>
            <a:r>
              <a:rPr lang="en-US" sz="2800" dirty="0" smtClean="0"/>
              <a:t>Above the cut-off frequency everything else will be blocked </a:t>
            </a:r>
            <a:endParaRPr lang="en-US" sz="2800" dirty="0"/>
          </a:p>
        </p:txBody>
      </p:sp>
      <p:sp>
        <p:nvSpPr>
          <p:cNvPr id="12" name="TextBox 11"/>
          <p:cNvSpPr txBox="1"/>
          <p:nvPr/>
        </p:nvSpPr>
        <p:spPr>
          <a:xfrm>
            <a:off x="3238445" y="6138623"/>
            <a:ext cx="2096915" cy="584776"/>
          </a:xfrm>
          <a:prstGeom prst="rect">
            <a:avLst/>
          </a:prstGeom>
          <a:noFill/>
        </p:spPr>
        <p:txBody>
          <a:bodyPr wrap="none" rtlCol="0">
            <a:spAutoFit/>
          </a:bodyPr>
          <a:lstStyle/>
          <a:p>
            <a:r>
              <a:rPr lang="en-US" sz="3200" i="1" dirty="0" smtClean="0"/>
              <a:t>f</a:t>
            </a:r>
            <a:r>
              <a:rPr lang="en-US" sz="3200" baseline="-25000" dirty="0" smtClean="0"/>
              <a:t>c</a:t>
            </a:r>
            <a:r>
              <a:rPr lang="en-US" sz="3200" dirty="0" smtClean="0"/>
              <a:t> = 1/2πRC</a:t>
            </a:r>
            <a:endParaRPr lang="en-US" sz="3200" dirty="0"/>
          </a:p>
        </p:txBody>
      </p:sp>
    </p:spTree>
    <p:extLst>
      <p:ext uri="{BB962C8B-B14F-4D97-AF65-F5344CB8AC3E}">
        <p14:creationId xmlns:p14="http://schemas.microsoft.com/office/powerpoint/2010/main" val="138452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46716"/>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pic>
        <p:nvPicPr>
          <p:cNvPr id="9" name="Picture 8"/>
          <p:cNvPicPr>
            <a:picLocks noChangeAspect="1"/>
          </p:cNvPicPr>
          <p:nvPr/>
        </p:nvPicPr>
        <p:blipFill>
          <a:blip r:embed="rId3"/>
          <a:stretch>
            <a:fillRect/>
          </a:stretch>
        </p:blipFill>
        <p:spPr>
          <a:xfrm>
            <a:off x="1466413" y="1189716"/>
            <a:ext cx="6361374" cy="3219714"/>
          </a:xfrm>
          <a:prstGeom prst="rect">
            <a:avLst/>
          </a:prstGeom>
        </p:spPr>
      </p:pic>
      <p:sp>
        <p:nvSpPr>
          <p:cNvPr id="6" name="Rectangle 5"/>
          <p:cNvSpPr/>
          <p:nvPr/>
        </p:nvSpPr>
        <p:spPr>
          <a:xfrm>
            <a:off x="731659" y="4696356"/>
            <a:ext cx="8053415" cy="923330"/>
          </a:xfrm>
          <a:prstGeom prst="rect">
            <a:avLst/>
          </a:prstGeom>
        </p:spPr>
        <p:txBody>
          <a:bodyPr wrap="square">
            <a:spAutoFit/>
          </a:bodyPr>
          <a:lstStyle/>
          <a:p>
            <a:r>
              <a:rPr lang="en-US" dirty="0" smtClean="0"/>
              <a:t>Above the </a:t>
            </a:r>
            <a:r>
              <a:rPr lang="en-US" dirty="0"/>
              <a:t>cut-off frequency </a:t>
            </a:r>
            <a:r>
              <a:rPr lang="en-US" dirty="0" smtClean="0"/>
              <a:t>point, </a:t>
            </a:r>
            <a:r>
              <a:rPr lang="en-US" dirty="0"/>
              <a:t>the reactance of the capacitor has reduced sufficiently as to now act more like a short circuit allowing all of the input signal to pass directly to the output as shown below in the filters response curve</a:t>
            </a:r>
          </a:p>
        </p:txBody>
      </p:sp>
    </p:spTree>
    <p:extLst>
      <p:ext uri="{BB962C8B-B14F-4D97-AF65-F5344CB8AC3E}">
        <p14:creationId xmlns:p14="http://schemas.microsoft.com/office/powerpoint/2010/main" val="34949419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46716"/>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pic>
        <p:nvPicPr>
          <p:cNvPr id="5" name="Picture 4"/>
          <p:cNvPicPr>
            <a:picLocks noChangeAspect="1"/>
          </p:cNvPicPr>
          <p:nvPr/>
        </p:nvPicPr>
        <p:blipFill>
          <a:blip r:embed="rId2"/>
          <a:stretch>
            <a:fillRect/>
          </a:stretch>
        </p:blipFill>
        <p:spPr>
          <a:xfrm>
            <a:off x="921915" y="2295573"/>
            <a:ext cx="8027178" cy="3328342"/>
          </a:xfrm>
          <a:prstGeom prst="rect">
            <a:avLst/>
          </a:prstGeom>
        </p:spPr>
      </p:pic>
      <p:pic>
        <p:nvPicPr>
          <p:cNvPr id="6" name="Picture 5"/>
          <p:cNvPicPr>
            <a:picLocks noChangeAspect="1"/>
          </p:cNvPicPr>
          <p:nvPr/>
        </p:nvPicPr>
        <p:blipFill rotWithShape="1">
          <a:blip r:embed="rId3"/>
          <a:srcRect b="84748"/>
          <a:stretch/>
        </p:blipFill>
        <p:spPr>
          <a:xfrm>
            <a:off x="147053" y="1604136"/>
            <a:ext cx="8348289" cy="588285"/>
          </a:xfrm>
          <a:prstGeom prst="rect">
            <a:avLst/>
          </a:prstGeom>
        </p:spPr>
      </p:pic>
      <p:cxnSp>
        <p:nvCxnSpPr>
          <p:cNvPr id="7" name="Straight Connector 6"/>
          <p:cNvCxnSpPr/>
          <p:nvPr/>
        </p:nvCxnSpPr>
        <p:spPr>
          <a:xfrm>
            <a:off x="4277896" y="1604136"/>
            <a:ext cx="0" cy="411754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562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131" y="1818002"/>
            <a:ext cx="2259553" cy="3046988"/>
          </a:xfrm>
          <a:prstGeom prst="rect">
            <a:avLst/>
          </a:prstGeom>
          <a:noFill/>
        </p:spPr>
        <p:txBody>
          <a:bodyPr wrap="none" rtlCol="0">
            <a:spAutoFit/>
          </a:bodyPr>
          <a:lstStyle/>
          <a:p>
            <a:r>
              <a:rPr lang="en-US" sz="3200" dirty="0" smtClean="0"/>
              <a:t>Bread board</a:t>
            </a:r>
          </a:p>
          <a:p>
            <a:r>
              <a:rPr lang="en-US" sz="3200" dirty="0" smtClean="0"/>
              <a:t>Resistors</a:t>
            </a:r>
          </a:p>
          <a:p>
            <a:r>
              <a:rPr lang="en-US" sz="3200" dirty="0" smtClean="0"/>
              <a:t>Capacitors</a:t>
            </a:r>
          </a:p>
          <a:p>
            <a:r>
              <a:rPr lang="en-US" sz="3200" dirty="0" smtClean="0"/>
              <a:t>RC filters</a:t>
            </a:r>
          </a:p>
          <a:p>
            <a:r>
              <a:rPr lang="en-US" sz="3200" dirty="0"/>
              <a:t>Oscilloscope</a:t>
            </a:r>
          </a:p>
          <a:p>
            <a:endParaRPr lang="en-US" sz="3200" dirty="0" smtClean="0"/>
          </a:p>
        </p:txBody>
      </p:sp>
      <p:sp>
        <p:nvSpPr>
          <p:cNvPr id="4" name="TextBox 3"/>
          <p:cNvSpPr txBox="1"/>
          <p:nvPr/>
        </p:nvSpPr>
        <p:spPr>
          <a:xfrm>
            <a:off x="471307" y="546239"/>
            <a:ext cx="7839255" cy="707886"/>
          </a:xfrm>
          <a:prstGeom prst="rect">
            <a:avLst/>
          </a:prstGeom>
          <a:noFill/>
        </p:spPr>
        <p:txBody>
          <a:bodyPr wrap="none" rtlCol="0">
            <a:spAutoFit/>
          </a:bodyPr>
          <a:lstStyle/>
          <a:p>
            <a:r>
              <a:rPr lang="en-US" sz="4000" dirty="0" smtClean="0"/>
              <a:t>Components for the first experiment</a:t>
            </a:r>
          </a:p>
        </p:txBody>
      </p:sp>
    </p:spTree>
    <p:extLst>
      <p:ext uri="{BB962C8B-B14F-4D97-AF65-F5344CB8AC3E}">
        <p14:creationId xmlns:p14="http://schemas.microsoft.com/office/powerpoint/2010/main" val="13875702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861"/>
          <a:stretch/>
        </p:blipFill>
        <p:spPr>
          <a:xfrm>
            <a:off x="6801183" y="1390650"/>
            <a:ext cx="2028658" cy="1816100"/>
          </a:xfrm>
          <a:prstGeom prst="rect">
            <a:avLst/>
          </a:prstGeom>
        </p:spPr>
      </p:pic>
      <p:pic>
        <p:nvPicPr>
          <p:cNvPr id="3" name="Picture 2"/>
          <p:cNvPicPr>
            <a:picLocks noChangeAspect="1"/>
          </p:cNvPicPr>
          <p:nvPr/>
        </p:nvPicPr>
        <p:blipFill rotWithShape="1">
          <a:blip r:embed="rId2"/>
          <a:srcRect r="69066"/>
          <a:stretch/>
        </p:blipFill>
        <p:spPr>
          <a:xfrm>
            <a:off x="4622130" y="1390650"/>
            <a:ext cx="2082132" cy="1816100"/>
          </a:xfrm>
          <a:prstGeom prst="rect">
            <a:avLst/>
          </a:prstGeom>
        </p:spPr>
      </p:pic>
      <p:pic>
        <p:nvPicPr>
          <p:cNvPr id="4" name="Picture 3"/>
          <p:cNvPicPr>
            <a:picLocks noChangeAspect="1"/>
          </p:cNvPicPr>
          <p:nvPr/>
        </p:nvPicPr>
        <p:blipFill rotWithShape="1">
          <a:blip r:embed="rId3"/>
          <a:srcRect r="69066"/>
          <a:stretch/>
        </p:blipFill>
        <p:spPr>
          <a:xfrm>
            <a:off x="4719052" y="4031312"/>
            <a:ext cx="2082131" cy="1879600"/>
          </a:xfrm>
          <a:prstGeom prst="rect">
            <a:avLst/>
          </a:prstGeom>
        </p:spPr>
      </p:pic>
      <p:pic>
        <p:nvPicPr>
          <p:cNvPr id="5" name="Picture 4"/>
          <p:cNvPicPr>
            <a:picLocks noChangeAspect="1"/>
          </p:cNvPicPr>
          <p:nvPr/>
        </p:nvPicPr>
        <p:blipFill rotWithShape="1">
          <a:blip r:embed="rId3"/>
          <a:srcRect l="68421"/>
          <a:stretch/>
        </p:blipFill>
        <p:spPr>
          <a:xfrm>
            <a:off x="6801183" y="4031312"/>
            <a:ext cx="2125579" cy="1879600"/>
          </a:xfrm>
          <a:prstGeom prst="rect">
            <a:avLst/>
          </a:prstGeom>
        </p:spPr>
      </p:pic>
      <p:sp>
        <p:nvSpPr>
          <p:cNvPr id="6" name="TextBox 5"/>
          <p:cNvSpPr txBox="1"/>
          <p:nvPr/>
        </p:nvSpPr>
        <p:spPr>
          <a:xfrm>
            <a:off x="3552575" y="508000"/>
            <a:ext cx="2166128" cy="707886"/>
          </a:xfrm>
          <a:prstGeom prst="rect">
            <a:avLst/>
          </a:prstGeom>
          <a:noFill/>
        </p:spPr>
        <p:txBody>
          <a:bodyPr wrap="none" rtlCol="0">
            <a:spAutoFit/>
          </a:bodyPr>
          <a:lstStyle/>
          <a:p>
            <a:r>
              <a:rPr lang="en-US" sz="4000" dirty="0" smtClean="0"/>
              <a:t>Summary</a:t>
            </a:r>
            <a:endParaRPr lang="en-US" sz="4000" dirty="0"/>
          </a:p>
        </p:txBody>
      </p:sp>
      <p:pic>
        <p:nvPicPr>
          <p:cNvPr id="7" name="Picture 6"/>
          <p:cNvPicPr>
            <a:picLocks noChangeAspect="1"/>
          </p:cNvPicPr>
          <p:nvPr/>
        </p:nvPicPr>
        <p:blipFill rotWithShape="1">
          <a:blip r:embed="rId4"/>
          <a:srcRect l="23040" t="36783" r="25113" b="15731"/>
          <a:stretch/>
        </p:blipFill>
        <p:spPr>
          <a:xfrm>
            <a:off x="29954" y="2153986"/>
            <a:ext cx="4437281" cy="2540001"/>
          </a:xfrm>
          <a:prstGeom prst="rect">
            <a:avLst/>
          </a:prstGeom>
        </p:spPr>
      </p:pic>
      <p:sp>
        <p:nvSpPr>
          <p:cNvPr id="8" name="TextBox 7"/>
          <p:cNvSpPr txBox="1"/>
          <p:nvPr/>
        </p:nvSpPr>
        <p:spPr>
          <a:xfrm>
            <a:off x="5787447" y="3270587"/>
            <a:ext cx="1833630" cy="369332"/>
          </a:xfrm>
          <a:prstGeom prst="rect">
            <a:avLst/>
          </a:prstGeom>
          <a:noFill/>
        </p:spPr>
        <p:txBody>
          <a:bodyPr wrap="none" rtlCol="0">
            <a:spAutoFit/>
          </a:bodyPr>
          <a:lstStyle/>
          <a:p>
            <a:r>
              <a:rPr lang="en-US" dirty="0" smtClean="0"/>
              <a:t>Low pass RC filter</a:t>
            </a:r>
            <a:endParaRPr lang="en-US" dirty="0"/>
          </a:p>
        </p:txBody>
      </p:sp>
      <p:sp>
        <p:nvSpPr>
          <p:cNvPr id="9" name="TextBox 8"/>
          <p:cNvSpPr txBox="1"/>
          <p:nvPr/>
        </p:nvSpPr>
        <p:spPr>
          <a:xfrm>
            <a:off x="5939847" y="6101300"/>
            <a:ext cx="1877437" cy="369332"/>
          </a:xfrm>
          <a:prstGeom prst="rect">
            <a:avLst/>
          </a:prstGeom>
          <a:noFill/>
        </p:spPr>
        <p:txBody>
          <a:bodyPr wrap="none" rtlCol="0">
            <a:spAutoFit/>
          </a:bodyPr>
          <a:lstStyle/>
          <a:p>
            <a:r>
              <a:rPr lang="en-US" dirty="0" smtClean="0"/>
              <a:t>High pass RC filter</a:t>
            </a:r>
            <a:endParaRPr lang="en-US" dirty="0"/>
          </a:p>
        </p:txBody>
      </p:sp>
      <p:sp>
        <p:nvSpPr>
          <p:cNvPr id="10" name="TextBox 9"/>
          <p:cNvSpPr txBox="1"/>
          <p:nvPr/>
        </p:nvSpPr>
        <p:spPr>
          <a:xfrm>
            <a:off x="1035365" y="5246180"/>
            <a:ext cx="2351763" cy="369332"/>
          </a:xfrm>
          <a:prstGeom prst="rect">
            <a:avLst/>
          </a:prstGeom>
          <a:noFill/>
        </p:spPr>
        <p:txBody>
          <a:bodyPr wrap="none" rtlCol="0">
            <a:spAutoFit/>
          </a:bodyPr>
          <a:lstStyle/>
          <a:p>
            <a:r>
              <a:rPr lang="en-US" dirty="0" smtClean="0"/>
              <a:t>RC circuit in DC voltage</a:t>
            </a:r>
            <a:endParaRPr lang="en-US" dirty="0"/>
          </a:p>
        </p:txBody>
      </p:sp>
    </p:spTree>
    <p:extLst>
      <p:ext uri="{BB962C8B-B14F-4D97-AF65-F5344CB8AC3E}">
        <p14:creationId xmlns:p14="http://schemas.microsoft.com/office/powerpoint/2010/main" val="42612965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930" y="2622555"/>
            <a:ext cx="3183083" cy="830997"/>
          </a:xfrm>
          <a:prstGeom prst="rect">
            <a:avLst/>
          </a:prstGeom>
          <a:noFill/>
        </p:spPr>
        <p:txBody>
          <a:bodyPr wrap="none" rtlCol="0">
            <a:spAutoFit/>
          </a:bodyPr>
          <a:lstStyle/>
          <a:p>
            <a:r>
              <a:rPr lang="en-US" sz="4800" dirty="0" smtClean="0"/>
              <a:t>THANK YOU</a:t>
            </a:r>
            <a:endParaRPr lang="en-US" sz="4800" dirty="0"/>
          </a:p>
        </p:txBody>
      </p:sp>
    </p:spTree>
    <p:extLst>
      <p:ext uri="{BB962C8B-B14F-4D97-AF65-F5344CB8AC3E}">
        <p14:creationId xmlns:p14="http://schemas.microsoft.com/office/powerpoint/2010/main" val="3877628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Capacitors in AC circuit</a:t>
            </a:r>
            <a:endParaRPr lang="en-US" dirty="0">
              <a:latin typeface="Times New Roman" charset="0"/>
              <a:ea typeface="ＭＳ Ｐゴシック" charset="0"/>
            </a:endParaRPr>
          </a:p>
        </p:txBody>
      </p:sp>
      <p:sp>
        <p:nvSpPr>
          <p:cNvPr id="3" name="Rectangle 2"/>
          <p:cNvSpPr/>
          <p:nvPr/>
        </p:nvSpPr>
        <p:spPr>
          <a:xfrm>
            <a:off x="269875" y="1305342"/>
            <a:ext cx="8874125" cy="2308324"/>
          </a:xfrm>
          <a:prstGeom prst="rect">
            <a:avLst/>
          </a:prstGeom>
        </p:spPr>
        <p:txBody>
          <a:bodyPr wrap="square">
            <a:spAutoFit/>
          </a:bodyPr>
          <a:lstStyle/>
          <a:p>
            <a:r>
              <a:rPr lang="en-US" dirty="0"/>
              <a:t>In </a:t>
            </a:r>
            <a:r>
              <a:rPr lang="en-US" dirty="0" err="1" smtClean="0"/>
              <a:t>an</a:t>
            </a:r>
            <a:r>
              <a:rPr lang="en-US" dirty="0" err="1" smtClean="0">
                <a:hlinkClick r:id="rId2"/>
              </a:rPr>
              <a:t>AC</a:t>
            </a:r>
            <a:r>
              <a:rPr lang="en-US" dirty="0" smtClean="0">
                <a:hlinkClick r:id="rId2"/>
              </a:rPr>
              <a:t> </a:t>
            </a:r>
            <a:r>
              <a:rPr lang="en-US" dirty="0">
                <a:hlinkClick r:id="rId2"/>
              </a:rPr>
              <a:t>Circuit in which the applied voltage signal is continually changing from a positive to a negative polarity at a rate determined by the frequency of the supply, as in the case of a sine wave voltage, for example, the capacitor is either being charged or discharged on a continuous basis at a rate determined by the supply frequency.</a:t>
            </a:r>
          </a:p>
          <a:p>
            <a:r>
              <a:rPr lang="en-US" dirty="0"/>
              <a:t>As the capacitor charges or discharges, a current flows through it which is restricted by the internal resistance of the capacitor. This internal resistance is commonly known as Capacitive Reactance and is given the symbol XC in Ohms.</a:t>
            </a:r>
          </a:p>
        </p:txBody>
      </p:sp>
      <p:pic>
        <p:nvPicPr>
          <p:cNvPr id="4" name="Picture 3"/>
          <p:cNvPicPr>
            <a:picLocks noChangeAspect="1"/>
          </p:cNvPicPr>
          <p:nvPr/>
        </p:nvPicPr>
        <p:blipFill>
          <a:blip r:embed="rId3"/>
          <a:stretch>
            <a:fillRect/>
          </a:stretch>
        </p:blipFill>
        <p:spPr>
          <a:xfrm>
            <a:off x="2149475" y="3978275"/>
            <a:ext cx="4114800" cy="2095500"/>
          </a:xfrm>
          <a:prstGeom prst="rect">
            <a:avLst/>
          </a:prstGeom>
        </p:spPr>
      </p:pic>
    </p:spTree>
    <p:extLst>
      <p:ext uri="{BB962C8B-B14F-4D97-AF65-F5344CB8AC3E}">
        <p14:creationId xmlns:p14="http://schemas.microsoft.com/office/powerpoint/2010/main" val="1286494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125" y="1380055"/>
            <a:ext cx="8905875" cy="3970318"/>
          </a:xfrm>
          <a:prstGeom prst="rect">
            <a:avLst/>
          </a:prstGeom>
        </p:spPr>
        <p:txBody>
          <a:bodyPr wrap="square">
            <a:spAutoFit/>
          </a:bodyPr>
          <a:lstStyle/>
          <a:p>
            <a:r>
              <a:rPr lang="en-US" dirty="0"/>
              <a:t>Unlike resistance which has a fixed value, for example, 100Ωs, 1kΩ, 10kΩ </a:t>
            </a:r>
            <a:r>
              <a:rPr lang="en-US" dirty="0" err="1"/>
              <a:t>etc</a:t>
            </a:r>
            <a:r>
              <a:rPr lang="en-US" dirty="0"/>
              <a:t>, (this is because resistance obeys Ohms Law), Capacitive Reactance varies with the applied frequency so any variation in supply frequency will have a big effect on the capacitors, “capacitive reactance” value.</a:t>
            </a:r>
          </a:p>
          <a:p>
            <a:r>
              <a:rPr lang="en-US" dirty="0"/>
              <a:t>As the frequency applied to the capacitor increases, its effect is to decrease its reactance (measured in ohms). Likewise as the frequency across the capacitor decreases its reactance value increases. This variation is called the capacitors complex impedance.</a:t>
            </a:r>
          </a:p>
          <a:p>
            <a:r>
              <a:rPr lang="en-US" dirty="0"/>
              <a:t>Complex impedance exists because the electrons in the form of an electrical charge on the capacitor plates, pass from one plate to the other more rapidly with respect to the varying frequency.</a:t>
            </a:r>
          </a:p>
          <a:p>
            <a:r>
              <a:rPr lang="en-US" dirty="0"/>
              <a:t>As the frequency increases, the capacitor passes more charge across the plates in a given time resulting in a greater current flow through the capacitor appearing as if the internal resistance of the capacitor has decreased. Therefore, a capacitor connected to a circuit that changes over a given range of frequencies can be said to be “Frequency </a:t>
            </a:r>
            <a:r>
              <a:rPr lang="en-US" dirty="0" err="1"/>
              <a:t>Dependant</a:t>
            </a:r>
            <a:r>
              <a:rPr lang="en-US" dirty="0"/>
              <a:t>”.</a:t>
            </a:r>
          </a:p>
        </p:txBody>
      </p:sp>
      <p:sp>
        <p:nvSpPr>
          <p:cNvPr id="5"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Capacitors in AC circuit</a:t>
            </a:r>
            <a:endParaRPr lang="en-US" dirty="0">
              <a:latin typeface="Times New Roman" charset="0"/>
              <a:ea typeface="ＭＳ Ｐゴシック" charset="0"/>
            </a:endParaRPr>
          </a:p>
        </p:txBody>
      </p:sp>
    </p:spTree>
    <p:extLst>
      <p:ext uri="{BB962C8B-B14F-4D97-AF65-F5344CB8AC3E}">
        <p14:creationId xmlns:p14="http://schemas.microsoft.com/office/powerpoint/2010/main" val="4090990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0375" y="1349374"/>
            <a:ext cx="4968875" cy="4968875"/>
          </a:xfrm>
          <a:prstGeom prst="rect">
            <a:avLst/>
          </a:prstGeom>
        </p:spPr>
      </p:pic>
      <p:sp>
        <p:nvSpPr>
          <p:cNvPr id="6"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Capacitive Reactance</a:t>
            </a:r>
            <a:endParaRPr lang="en-US" dirty="0">
              <a:latin typeface="Times New Roman" charset="0"/>
              <a:ea typeface="ＭＳ Ｐゴシック" charset="0"/>
            </a:endParaRPr>
          </a:p>
        </p:txBody>
      </p:sp>
    </p:spTree>
    <p:extLst>
      <p:ext uri="{BB962C8B-B14F-4D97-AF65-F5344CB8AC3E}">
        <p14:creationId xmlns:p14="http://schemas.microsoft.com/office/powerpoint/2010/main" val="3773759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14500" y="913632"/>
            <a:ext cx="5887521" cy="2867793"/>
          </a:xfrm>
          <a:prstGeom prst="rect">
            <a:avLst/>
          </a:prstGeom>
        </p:spPr>
      </p:pic>
      <p:pic>
        <p:nvPicPr>
          <p:cNvPr id="4" name="Picture 3"/>
          <p:cNvPicPr>
            <a:picLocks noChangeAspect="1"/>
          </p:cNvPicPr>
          <p:nvPr/>
        </p:nvPicPr>
        <p:blipFill>
          <a:blip r:embed="rId3"/>
          <a:stretch>
            <a:fillRect/>
          </a:stretch>
        </p:blipFill>
        <p:spPr>
          <a:xfrm>
            <a:off x="1539875" y="3980211"/>
            <a:ext cx="6251090" cy="2877789"/>
          </a:xfrm>
          <a:prstGeom prst="rect">
            <a:avLst/>
          </a:prstGeom>
        </p:spPr>
      </p:pic>
      <p:sp>
        <p:nvSpPr>
          <p:cNvPr id="5"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circuits</a:t>
            </a:r>
            <a:endParaRPr lang="en-US" dirty="0">
              <a:latin typeface="Times New Roman" charset="0"/>
              <a:ea typeface="ＭＳ Ｐゴシック" charset="0"/>
            </a:endParaRPr>
          </a:p>
        </p:txBody>
      </p:sp>
    </p:spTree>
    <p:extLst>
      <p:ext uri="{BB962C8B-B14F-4D97-AF65-F5344CB8AC3E}">
        <p14:creationId xmlns:p14="http://schemas.microsoft.com/office/powerpoint/2010/main" val="16347187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RC filters</a:t>
            </a:r>
            <a:endParaRPr lang="en-US" dirty="0">
              <a:latin typeface="Times New Roman" charset="0"/>
              <a:ea typeface="ＭＳ Ｐゴシック" charset="0"/>
            </a:endParaRPr>
          </a:p>
        </p:txBody>
      </p:sp>
      <p:sp>
        <p:nvSpPr>
          <p:cNvPr id="3" name="Rectangle 2"/>
          <p:cNvSpPr/>
          <p:nvPr/>
        </p:nvSpPr>
        <p:spPr>
          <a:xfrm>
            <a:off x="457200" y="1720840"/>
            <a:ext cx="8686800" cy="1754327"/>
          </a:xfrm>
          <a:prstGeom prst="rect">
            <a:avLst/>
          </a:prstGeom>
        </p:spPr>
        <p:txBody>
          <a:bodyPr wrap="square">
            <a:spAutoFit/>
          </a:bodyPr>
          <a:lstStyle/>
          <a:p>
            <a:r>
              <a:rPr lang="en-US" dirty="0"/>
              <a:t>The impedance of resistor R1 does not change with frequency. Resistors are of fixed values and are unaffected by frequency change. Then the voltage across resistor R1 and therefore the output voltage is determined by the capacitive reactance of the capacitor at a given frequency. This then results in a frequency-dependent RC voltage divider circuit. With this idea in mind, passive Low Pass Filters and High Pass Filters can be constructed by replacing one of the voltage divider resistors with a suitable capacitor as shown.</a:t>
            </a:r>
          </a:p>
        </p:txBody>
      </p:sp>
    </p:spTree>
    <p:extLst>
      <p:ext uri="{BB962C8B-B14F-4D97-AF65-F5344CB8AC3E}">
        <p14:creationId xmlns:p14="http://schemas.microsoft.com/office/powerpoint/2010/main" val="450173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14313" y="265748"/>
            <a:ext cx="8696802" cy="818674"/>
          </a:xfrm>
        </p:spPr>
        <p:txBody>
          <a:bodyPr lIns="0" tIns="0" rIns="0" bIns="0" anchor="t"/>
          <a:lstStyle/>
          <a:p>
            <a:pPr algn="l" eaLnBrk="1" hangingPunct="1">
              <a:lnSpc>
                <a:spcPct val="95000"/>
              </a:lnSpc>
              <a:defRPr/>
            </a:pPr>
            <a:r>
              <a:rPr lang="en-US" sz="3900" dirty="0">
                <a:solidFill>
                  <a:srgbClr val="000000"/>
                </a:solidFill>
                <a:latin typeface="Arial" charset="0"/>
              </a:rPr>
              <a:t>What is a breadboard?</a:t>
            </a:r>
          </a:p>
        </p:txBody>
      </p:sp>
      <p:sp>
        <p:nvSpPr>
          <p:cNvPr id="14338" name="Rectangle 2"/>
          <p:cNvSpPr>
            <a:spLocks noGrp="1" noChangeArrowheads="1"/>
          </p:cNvSpPr>
          <p:nvPr>
            <p:ph type="body" idx="1"/>
          </p:nvPr>
        </p:nvSpPr>
        <p:spPr>
          <a:xfrm>
            <a:off x="222885" y="1645920"/>
            <a:ext cx="8698230" cy="4937760"/>
          </a:xfrm>
        </p:spPr>
        <p:txBody>
          <a:bodyPr lIns="0" tIns="0" rIns="0" bIns="0"/>
          <a:lstStyle/>
          <a:p>
            <a:pPr marL="0" indent="0">
              <a:lnSpc>
                <a:spcPct val="95000"/>
              </a:lnSpc>
              <a:spcBef>
                <a:spcPct val="0"/>
              </a:spcBef>
              <a:buNone/>
              <a:defRPr/>
            </a:pPr>
            <a:r>
              <a:rPr lang="en-US" sz="2400" dirty="0">
                <a:solidFill>
                  <a:srgbClr val="000000"/>
                </a:solidFill>
                <a:latin typeface="Arial" charset="0"/>
              </a:rPr>
              <a:t>What are they good for?</a:t>
            </a:r>
            <a:endParaRPr lang="en-US" dirty="0">
              <a:ea typeface="+mn-ea"/>
              <a:cs typeface="+mn-cs"/>
            </a:endParaRPr>
          </a:p>
          <a:p>
            <a:pPr marL="0" indent="0">
              <a:lnSpc>
                <a:spcPct val="95000"/>
              </a:lnSpc>
              <a:spcBef>
                <a:spcPct val="0"/>
              </a:spcBef>
              <a:buNone/>
              <a:defRPr/>
            </a:pPr>
            <a:r>
              <a:rPr lang="en-US" sz="2400" dirty="0" err="1">
                <a:solidFill>
                  <a:srgbClr val="000000"/>
                </a:solidFill>
                <a:latin typeface="Arial" charset="0"/>
              </a:rPr>
              <a:t>Creatings</a:t>
            </a:r>
            <a:r>
              <a:rPr lang="en-US" sz="2400" dirty="0">
                <a:solidFill>
                  <a:srgbClr val="000000"/>
                </a:solidFill>
                <a:latin typeface="Arial" charset="0"/>
              </a:rPr>
              <a:t>, organizing, and prototyping a circuit.</a:t>
            </a:r>
            <a:endParaRPr lang="en-US" dirty="0">
              <a:ea typeface="+mn-ea"/>
              <a:cs typeface="+mn-cs"/>
            </a:endParaRPr>
          </a:p>
          <a:p>
            <a:pPr marL="0" indent="0">
              <a:lnSpc>
                <a:spcPct val="95000"/>
              </a:lnSpc>
              <a:spcBef>
                <a:spcPct val="0"/>
              </a:spcBef>
              <a:buNone/>
              <a:defRPr/>
            </a:pPr>
            <a:endParaRPr lang="en-US" sz="2400" dirty="0">
              <a:solidFill>
                <a:srgbClr val="000000"/>
              </a:solidFill>
              <a:latin typeface="Arial" charset="0"/>
            </a:endParaRPr>
          </a:p>
          <a:p>
            <a:pPr marL="0" indent="0">
              <a:lnSpc>
                <a:spcPct val="95000"/>
              </a:lnSpc>
              <a:spcBef>
                <a:spcPct val="0"/>
              </a:spcBef>
              <a:buNone/>
              <a:defRPr/>
            </a:pPr>
            <a:r>
              <a:rPr lang="en-US" sz="2400" dirty="0">
                <a:solidFill>
                  <a:srgbClr val="000000"/>
                </a:solidFill>
                <a:latin typeface="Arial" charset="0"/>
              </a:rPr>
              <a:t>Literally started out as a bread board with nails.</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3291840"/>
            <a:ext cx="4069080" cy="3440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4479667" y="3244334"/>
            <a:ext cx="184666" cy="369332"/>
          </a:xfrm>
          <a:prstGeom prst="rect">
            <a:avLst/>
          </a:prstGeom>
        </p:spPr>
        <p:txBody>
          <a:bodyPr wrap="none">
            <a:spAutoFit/>
          </a:bodyPr>
          <a:lstStyle/>
          <a:p>
            <a:r>
              <a:rPr lang="en-US" dirty="0"/>
              <a:t>￼</a:t>
            </a:r>
          </a:p>
        </p:txBody>
      </p:sp>
      <p:pic>
        <p:nvPicPr>
          <p:cNvPr id="3" name="Picture 2"/>
          <p:cNvPicPr>
            <a:picLocks noChangeAspect="1"/>
          </p:cNvPicPr>
          <p:nvPr/>
        </p:nvPicPr>
        <p:blipFill rotWithShape="1">
          <a:blip r:embed="rId4"/>
          <a:srcRect r="40242" b="51113"/>
          <a:stretch/>
        </p:blipFill>
        <p:spPr>
          <a:xfrm>
            <a:off x="6922837" y="2204111"/>
            <a:ext cx="1664068" cy="2819110"/>
          </a:xfrm>
          <a:prstGeom prst="rect">
            <a:avLst/>
          </a:prstGeom>
        </p:spPr>
      </p:pic>
      <p:pic>
        <p:nvPicPr>
          <p:cNvPr id="8" name="Picture 7"/>
          <p:cNvPicPr>
            <a:picLocks noChangeAspect="1"/>
          </p:cNvPicPr>
          <p:nvPr/>
        </p:nvPicPr>
        <p:blipFill rotWithShape="1">
          <a:blip r:embed="rId5"/>
          <a:srcRect t="54610" r="40242" b="25280"/>
          <a:stretch/>
        </p:blipFill>
        <p:spPr>
          <a:xfrm>
            <a:off x="6922837" y="5108123"/>
            <a:ext cx="1664068" cy="1159682"/>
          </a:xfrm>
          <a:prstGeom prst="rect">
            <a:avLst/>
          </a:prstGeom>
        </p:spPr>
      </p:pic>
    </p:spTree>
    <p:extLst>
      <p:ext uri="{BB962C8B-B14F-4D97-AF65-F5344CB8AC3E}">
        <p14:creationId xmlns:p14="http://schemas.microsoft.com/office/powerpoint/2010/main" val="4283419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22885" y="274320"/>
            <a:ext cx="8698230" cy="822960"/>
          </a:xfrm>
        </p:spPr>
        <p:txBody>
          <a:bodyPr lIns="0" tIns="0" rIns="0" bIns="0" anchor="t"/>
          <a:lstStyle/>
          <a:p>
            <a:pPr algn="l" eaLnBrk="1" hangingPunct="1">
              <a:lnSpc>
                <a:spcPct val="95000"/>
              </a:lnSpc>
              <a:defRPr/>
            </a:pPr>
            <a:r>
              <a:rPr lang="en-US" sz="3900">
                <a:solidFill>
                  <a:srgbClr val="000000"/>
                </a:solidFill>
                <a:latin typeface="Arial" charset="0"/>
              </a:rPr>
              <a:t>What are resistors?</a:t>
            </a:r>
          </a:p>
        </p:txBody>
      </p:sp>
      <p:sp>
        <p:nvSpPr>
          <p:cNvPr id="9219" name="Rectangle 2"/>
          <p:cNvSpPr>
            <a:spLocks noGrp="1" noChangeArrowheads="1"/>
          </p:cNvSpPr>
          <p:nvPr>
            <p:ph type="body" idx="1"/>
          </p:nvPr>
        </p:nvSpPr>
        <p:spPr>
          <a:xfrm>
            <a:off x="222885" y="1645920"/>
            <a:ext cx="8698230" cy="4937760"/>
          </a:xfrm>
        </p:spPr>
        <p:txBody>
          <a:bodyPr lIns="0" tIns="0" rIns="0" bIns="0"/>
          <a:lstStyle/>
          <a:p>
            <a:pPr marL="0" indent="0">
              <a:lnSpc>
                <a:spcPct val="95000"/>
              </a:lnSpc>
              <a:spcBef>
                <a:spcPct val="0"/>
              </a:spcBef>
              <a:buNone/>
            </a:pPr>
            <a:r>
              <a:rPr lang="en-US" sz="2400" dirty="0">
                <a:solidFill>
                  <a:srgbClr val="000000"/>
                </a:solidFill>
                <a:latin typeface="Arial" charset="0"/>
                <a:ea typeface="ＭＳ Ｐゴシック" charset="0"/>
              </a:rPr>
              <a:t>Resistors provide a specific amount of resistance to a path in a circuit or wire. Ohm's law is used to calculate the properties related to resistance.</a:t>
            </a:r>
            <a:endParaRPr lang="en-US" dirty="0">
              <a:latin typeface="Times New Roman" charset="0"/>
              <a:ea typeface="ＭＳ Ｐゴシック" charset="0"/>
            </a:endParaRPr>
          </a:p>
          <a:p>
            <a:pPr marL="0" indent="0">
              <a:lnSpc>
                <a:spcPct val="95000"/>
              </a:lnSpc>
              <a:spcBef>
                <a:spcPct val="0"/>
              </a:spcBef>
              <a:buNone/>
            </a:pPr>
            <a:endParaRPr lang="en-US" sz="2400" dirty="0">
              <a:solidFill>
                <a:srgbClr val="000000"/>
              </a:solidFill>
              <a:latin typeface="Arial" charset="0"/>
              <a:ea typeface="ＭＳ Ｐゴシック" charset="0"/>
            </a:endParaRPr>
          </a:p>
          <a:p>
            <a:pPr marL="0" indent="0">
              <a:lnSpc>
                <a:spcPct val="95000"/>
              </a:lnSpc>
              <a:spcBef>
                <a:spcPct val="0"/>
              </a:spcBef>
              <a:buNone/>
            </a:pPr>
            <a:r>
              <a:rPr lang="en-US" sz="2400" dirty="0">
                <a:solidFill>
                  <a:srgbClr val="000000"/>
                </a:solidFill>
                <a:latin typeface="Arial" charset="0"/>
                <a:ea typeface="ＭＳ Ｐゴシック" charset="0"/>
              </a:rPr>
              <a:t>Ohm's Law:  I = V/R</a:t>
            </a:r>
            <a:endParaRPr lang="en-US" dirty="0">
              <a:latin typeface="Times New Roman" charset="0"/>
              <a:ea typeface="ＭＳ Ｐゴシック" charset="0"/>
            </a:endParaRPr>
          </a:p>
          <a:p>
            <a:pPr marL="0" indent="0">
              <a:lnSpc>
                <a:spcPct val="95000"/>
              </a:lnSpc>
              <a:spcBef>
                <a:spcPct val="0"/>
              </a:spcBef>
              <a:buNone/>
            </a:pPr>
            <a:r>
              <a:rPr lang="en-US" sz="2400" dirty="0">
                <a:solidFill>
                  <a:srgbClr val="000000"/>
                </a:solidFill>
                <a:latin typeface="Arial" charset="0"/>
                <a:ea typeface="ＭＳ Ｐゴシック" charset="0"/>
              </a:rPr>
              <a:t>I = Current measured in Amps</a:t>
            </a:r>
            <a:endParaRPr lang="en-US" dirty="0">
              <a:latin typeface="Times New Roman" charset="0"/>
              <a:ea typeface="ＭＳ Ｐゴシック" charset="0"/>
            </a:endParaRPr>
          </a:p>
          <a:p>
            <a:pPr marL="0" indent="0">
              <a:lnSpc>
                <a:spcPct val="95000"/>
              </a:lnSpc>
              <a:spcBef>
                <a:spcPct val="0"/>
              </a:spcBef>
              <a:buNone/>
            </a:pPr>
            <a:r>
              <a:rPr lang="en-US" sz="2400" dirty="0">
                <a:solidFill>
                  <a:srgbClr val="000000"/>
                </a:solidFill>
                <a:latin typeface="Arial" charset="0"/>
                <a:ea typeface="ＭＳ Ｐゴシック" charset="0"/>
              </a:rPr>
              <a:t>V = Voltage measured in Volts</a:t>
            </a:r>
            <a:endParaRPr lang="en-US" dirty="0">
              <a:latin typeface="Times New Roman" charset="0"/>
              <a:ea typeface="ＭＳ Ｐゴシック" charset="0"/>
            </a:endParaRPr>
          </a:p>
          <a:p>
            <a:pPr marL="0" indent="0">
              <a:lnSpc>
                <a:spcPct val="95000"/>
              </a:lnSpc>
              <a:spcBef>
                <a:spcPct val="0"/>
              </a:spcBef>
              <a:buNone/>
            </a:pPr>
            <a:r>
              <a:rPr lang="en-US" sz="2400" dirty="0">
                <a:solidFill>
                  <a:srgbClr val="000000"/>
                </a:solidFill>
                <a:latin typeface="Arial" charset="0"/>
                <a:ea typeface="ＭＳ Ｐゴシック" charset="0"/>
              </a:rPr>
              <a:t>R = Resistance measured in Ohms</a:t>
            </a:r>
            <a:endParaRPr lang="en-US" dirty="0">
              <a:latin typeface="Times New Roman" charset="0"/>
              <a:ea typeface="ＭＳ Ｐゴシック" charset="0"/>
            </a:endParaRPr>
          </a:p>
          <a:p>
            <a:pPr marL="0" indent="0">
              <a:lnSpc>
                <a:spcPct val="95000"/>
              </a:lnSpc>
              <a:spcBef>
                <a:spcPct val="0"/>
              </a:spcBef>
              <a:buNone/>
            </a:pPr>
            <a:endParaRPr lang="en-US" sz="2400" dirty="0">
              <a:solidFill>
                <a:srgbClr val="000000"/>
              </a:solidFill>
              <a:latin typeface="Arial" charset="0"/>
              <a:ea typeface="ＭＳ Ｐゴシック" charset="0"/>
            </a:endParaRPr>
          </a:p>
          <a:p>
            <a:pPr marL="0" indent="0">
              <a:lnSpc>
                <a:spcPct val="95000"/>
              </a:lnSpc>
              <a:spcBef>
                <a:spcPct val="0"/>
              </a:spcBef>
              <a:buNone/>
            </a:pPr>
            <a:r>
              <a:rPr lang="en-US" sz="2400" dirty="0">
                <a:solidFill>
                  <a:srgbClr val="000000"/>
                </a:solidFill>
                <a:latin typeface="Arial" charset="0"/>
                <a:ea typeface="ＭＳ Ｐゴシック" charset="0"/>
              </a:rPr>
              <a:t>Resistors are color coded.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 y="5736431"/>
            <a:ext cx="4533424" cy="1008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5170647"/>
            <a:ext cx="2743200" cy="1687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55356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10077" y="914400"/>
            <a:ext cx="7772400" cy="838677"/>
          </a:xfrm>
        </p:spPr>
        <p:txBody>
          <a:bodyPr/>
          <a:lstStyle/>
          <a:p>
            <a:r>
              <a:rPr lang="en-US">
                <a:latin typeface="Times New Roman" charset="0"/>
                <a:ea typeface="ＭＳ Ｐゴシック" charset="0"/>
              </a:rPr>
              <a:t>Resistor ratings</a:t>
            </a:r>
          </a:p>
        </p:txBody>
      </p:sp>
      <p:sp>
        <p:nvSpPr>
          <p:cNvPr id="12291" name="Rectangle 3"/>
          <p:cNvSpPr>
            <a:spLocks noGrp="1" noChangeArrowheads="1"/>
          </p:cNvSpPr>
          <p:nvPr>
            <p:ph type="subTitle" idx="1"/>
          </p:nvPr>
        </p:nvSpPr>
        <p:spPr>
          <a:xfrm>
            <a:off x="838677" y="1981677"/>
            <a:ext cx="4572000" cy="4343400"/>
          </a:xfrm>
        </p:spPr>
        <p:txBody>
          <a:bodyPr/>
          <a:lstStyle/>
          <a:p>
            <a:pPr algn="l">
              <a:lnSpc>
                <a:spcPct val="80000"/>
              </a:lnSpc>
            </a:pPr>
            <a:r>
              <a:rPr lang="en-US" sz="2400" dirty="0">
                <a:solidFill>
                  <a:srgbClr val="000000"/>
                </a:solidFill>
                <a:latin typeface="Times New Roman" charset="0"/>
                <a:ea typeface="ＭＳ Ｐゴシック" charset="0"/>
              </a:rPr>
              <a:t>Physical size of resistors determines power handling ability</a:t>
            </a:r>
          </a:p>
          <a:p>
            <a:pPr algn="l">
              <a:lnSpc>
                <a:spcPct val="80000"/>
              </a:lnSpc>
            </a:pPr>
            <a:endParaRPr lang="en-US" sz="2400" dirty="0">
              <a:solidFill>
                <a:srgbClr val="000000"/>
              </a:solidFill>
              <a:latin typeface="Times New Roman" charset="0"/>
              <a:ea typeface="ＭＳ Ｐゴシック" charset="0"/>
            </a:endParaRPr>
          </a:p>
          <a:p>
            <a:pPr algn="l">
              <a:lnSpc>
                <a:spcPct val="80000"/>
              </a:lnSpc>
            </a:pPr>
            <a:r>
              <a:rPr lang="en-US" sz="2400" dirty="0">
                <a:solidFill>
                  <a:srgbClr val="000000"/>
                </a:solidFill>
                <a:latin typeface="Times New Roman" charset="0"/>
                <a:ea typeface="ＭＳ Ｐゴシック" charset="0"/>
              </a:rPr>
              <a:t>Commonly available as 1/8,  1/4,  1/2,  1,</a:t>
            </a:r>
          </a:p>
          <a:p>
            <a:pPr algn="l">
              <a:lnSpc>
                <a:spcPct val="80000"/>
              </a:lnSpc>
            </a:pPr>
            <a:r>
              <a:rPr lang="en-US" sz="2400" dirty="0">
                <a:solidFill>
                  <a:srgbClr val="000000"/>
                </a:solidFill>
                <a:latin typeface="Times New Roman" charset="0"/>
                <a:ea typeface="ＭＳ Ｐゴシック" charset="0"/>
              </a:rPr>
              <a:t>and  2 watt components</a:t>
            </a:r>
          </a:p>
          <a:p>
            <a:pPr algn="l">
              <a:lnSpc>
                <a:spcPct val="80000"/>
              </a:lnSpc>
            </a:pPr>
            <a:endParaRPr lang="en-US" sz="2400" dirty="0">
              <a:solidFill>
                <a:srgbClr val="000000"/>
              </a:solidFill>
              <a:latin typeface="Times New Roman" charset="0"/>
              <a:ea typeface="ＭＳ Ｐゴシック" charset="0"/>
            </a:endParaRPr>
          </a:p>
          <a:p>
            <a:pPr algn="l">
              <a:lnSpc>
                <a:spcPct val="80000"/>
              </a:lnSpc>
            </a:pPr>
            <a:r>
              <a:rPr lang="en-US" sz="2400" dirty="0">
                <a:solidFill>
                  <a:srgbClr val="000000"/>
                </a:solidFill>
                <a:latin typeface="Times New Roman" charset="0"/>
                <a:ea typeface="ＭＳ Ｐゴシック" charset="0"/>
              </a:rPr>
              <a:t>Much higher powers available , usually as </a:t>
            </a:r>
            <a:r>
              <a:rPr lang="en-US" sz="2400" dirty="0" err="1">
                <a:solidFill>
                  <a:srgbClr val="000000"/>
                </a:solidFill>
                <a:latin typeface="Times New Roman" charset="0"/>
                <a:ea typeface="ＭＳ Ｐゴシック" charset="0"/>
              </a:rPr>
              <a:t>wirewound</a:t>
            </a:r>
            <a:r>
              <a:rPr lang="en-US" sz="2400" dirty="0">
                <a:solidFill>
                  <a:srgbClr val="000000"/>
                </a:solidFill>
                <a:latin typeface="Times New Roman" charset="0"/>
                <a:ea typeface="ＭＳ Ｐゴシック" charset="0"/>
              </a:rPr>
              <a:t> or ceramic encapsulated parts</a:t>
            </a:r>
          </a:p>
        </p:txBody>
      </p:sp>
      <p:pic>
        <p:nvPicPr>
          <p:cNvPr id="12292" name="Picture 4" descr="P5170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124" y="1981677"/>
            <a:ext cx="2971800" cy="2623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3" name="Picture 5" descr="P5170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324" y="4724877"/>
            <a:ext cx="2057400" cy="1441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0403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55748"/>
          <a:stretch/>
        </p:blipFill>
        <p:spPr>
          <a:xfrm>
            <a:off x="653196" y="2013641"/>
            <a:ext cx="4073616" cy="3034743"/>
          </a:xfrm>
          <a:prstGeom prst="rect">
            <a:avLst/>
          </a:prstGeom>
        </p:spPr>
      </p:pic>
      <p:pic>
        <p:nvPicPr>
          <p:cNvPr id="17" name="Picture 16"/>
          <p:cNvPicPr>
            <a:picLocks noChangeAspect="1"/>
          </p:cNvPicPr>
          <p:nvPr/>
        </p:nvPicPr>
        <p:blipFill rotWithShape="1">
          <a:blip r:embed="rId3"/>
          <a:srcRect t="46527"/>
          <a:stretch/>
        </p:blipFill>
        <p:spPr>
          <a:xfrm>
            <a:off x="5070384" y="1645765"/>
            <a:ext cx="4073616" cy="3667152"/>
          </a:xfrm>
          <a:prstGeom prst="rect">
            <a:avLst/>
          </a:prstGeom>
        </p:spPr>
      </p:pic>
      <p:sp>
        <p:nvSpPr>
          <p:cNvPr id="11" name="TextBox 10"/>
          <p:cNvSpPr txBox="1"/>
          <p:nvPr/>
        </p:nvSpPr>
        <p:spPr>
          <a:xfrm>
            <a:off x="942490" y="4944793"/>
            <a:ext cx="469262" cy="369332"/>
          </a:xfrm>
          <a:prstGeom prst="rect">
            <a:avLst/>
          </a:prstGeom>
          <a:noFill/>
        </p:spPr>
        <p:txBody>
          <a:bodyPr wrap="none" rtlCol="0">
            <a:spAutoFit/>
          </a:bodyPr>
          <a:lstStyle/>
          <a:p>
            <a:r>
              <a:rPr lang="en-US" dirty="0" smtClean="0"/>
              <a:t>1st</a:t>
            </a:r>
            <a:endParaRPr lang="en-US" dirty="0"/>
          </a:p>
        </p:txBody>
      </p:sp>
      <p:sp>
        <p:nvSpPr>
          <p:cNvPr id="12" name="TextBox 11"/>
          <p:cNvSpPr txBox="1"/>
          <p:nvPr/>
        </p:nvSpPr>
        <p:spPr>
          <a:xfrm>
            <a:off x="1487078" y="4959074"/>
            <a:ext cx="544214" cy="369332"/>
          </a:xfrm>
          <a:prstGeom prst="rect">
            <a:avLst/>
          </a:prstGeom>
          <a:noFill/>
        </p:spPr>
        <p:txBody>
          <a:bodyPr wrap="none" rtlCol="0">
            <a:spAutoFit/>
          </a:bodyPr>
          <a:lstStyle/>
          <a:p>
            <a:r>
              <a:rPr lang="en-US" dirty="0" smtClean="0"/>
              <a:t>2nd</a:t>
            </a:r>
            <a:endParaRPr lang="en-US" dirty="0"/>
          </a:p>
        </p:txBody>
      </p:sp>
      <p:sp>
        <p:nvSpPr>
          <p:cNvPr id="13" name="TextBox 12"/>
          <p:cNvSpPr txBox="1"/>
          <p:nvPr/>
        </p:nvSpPr>
        <p:spPr>
          <a:xfrm>
            <a:off x="2132005" y="4939954"/>
            <a:ext cx="503413" cy="369332"/>
          </a:xfrm>
          <a:prstGeom prst="rect">
            <a:avLst/>
          </a:prstGeom>
          <a:noFill/>
        </p:spPr>
        <p:txBody>
          <a:bodyPr wrap="none" rtlCol="0">
            <a:spAutoFit/>
          </a:bodyPr>
          <a:lstStyle/>
          <a:p>
            <a:r>
              <a:rPr lang="en-US" dirty="0" smtClean="0"/>
              <a:t>3rd</a:t>
            </a:r>
            <a:endParaRPr lang="en-US" dirty="0"/>
          </a:p>
        </p:txBody>
      </p:sp>
      <p:sp>
        <p:nvSpPr>
          <p:cNvPr id="14" name="TextBox 13"/>
          <p:cNvSpPr txBox="1"/>
          <p:nvPr/>
        </p:nvSpPr>
        <p:spPr>
          <a:xfrm>
            <a:off x="2503639" y="4939954"/>
            <a:ext cx="1095172" cy="369332"/>
          </a:xfrm>
          <a:prstGeom prst="rect">
            <a:avLst/>
          </a:prstGeom>
          <a:noFill/>
        </p:spPr>
        <p:txBody>
          <a:bodyPr wrap="none" rtlCol="0">
            <a:spAutoFit/>
          </a:bodyPr>
          <a:lstStyle/>
          <a:p>
            <a:r>
              <a:rPr lang="en-US" dirty="0" smtClean="0"/>
              <a:t>multiplier</a:t>
            </a:r>
            <a:endParaRPr lang="en-US" dirty="0"/>
          </a:p>
        </p:txBody>
      </p:sp>
      <p:sp>
        <p:nvSpPr>
          <p:cNvPr id="22"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Resistors </a:t>
            </a:r>
            <a:r>
              <a:rPr lang="en-US" dirty="0" err="1" smtClean="0">
                <a:latin typeface="Times New Roman" charset="0"/>
                <a:ea typeface="ＭＳ Ｐゴシック" charset="0"/>
              </a:rPr>
              <a:t>Colour</a:t>
            </a:r>
            <a:r>
              <a:rPr lang="en-US" dirty="0" smtClean="0">
                <a:latin typeface="Times New Roman" charset="0"/>
                <a:ea typeface="ＭＳ Ｐゴシック" charset="0"/>
              </a:rPr>
              <a:t> Code</a:t>
            </a:r>
            <a:endParaRPr lang="en-US" dirty="0">
              <a:latin typeface="Times New Roman" charset="0"/>
              <a:ea typeface="ＭＳ Ｐゴシック" charset="0"/>
            </a:endParaRPr>
          </a:p>
        </p:txBody>
      </p:sp>
      <p:cxnSp>
        <p:nvCxnSpPr>
          <p:cNvPr id="16" name="Straight Connector 15"/>
          <p:cNvCxnSpPr/>
          <p:nvPr/>
        </p:nvCxnSpPr>
        <p:spPr>
          <a:xfrm>
            <a:off x="3598811" y="5031680"/>
            <a:ext cx="0" cy="3741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43066" y="5405852"/>
            <a:ext cx="1111490" cy="369332"/>
          </a:xfrm>
          <a:prstGeom prst="rect">
            <a:avLst/>
          </a:prstGeom>
          <a:noFill/>
        </p:spPr>
        <p:txBody>
          <a:bodyPr wrap="none" rtlCol="0">
            <a:spAutoFit/>
          </a:bodyPr>
          <a:lstStyle/>
          <a:p>
            <a:r>
              <a:rPr lang="en-US" dirty="0" smtClean="0"/>
              <a:t>Tolerance</a:t>
            </a:r>
            <a:endParaRPr lang="en-US" dirty="0"/>
          </a:p>
        </p:txBody>
      </p:sp>
    </p:spTree>
    <p:extLst>
      <p:ext uri="{BB962C8B-B14F-4D97-AF65-F5344CB8AC3E}">
        <p14:creationId xmlns:p14="http://schemas.microsoft.com/office/powerpoint/2010/main" val="1109256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840710034"/>
              </p:ext>
            </p:extLst>
          </p:nvPr>
        </p:nvGraphicFramePr>
        <p:xfrm>
          <a:off x="204255" y="1652327"/>
          <a:ext cx="8774801" cy="4651922"/>
        </p:xfrm>
        <a:graphic>
          <a:graphicData uri="http://schemas.openxmlformats.org/presentationml/2006/ole">
            <mc:AlternateContent xmlns:mc="http://schemas.openxmlformats.org/markup-compatibility/2006">
              <mc:Choice xmlns:v="urn:schemas-microsoft-com:vml" Requires="v">
                <p:oleObj spid="_x0000_s15391" name="Document" r:id="rId4" imgW="6108700" imgH="3238500" progId="Word.Document.12">
                  <p:embed/>
                </p:oleObj>
              </mc:Choice>
              <mc:Fallback>
                <p:oleObj name="Document" r:id="rId4" imgW="6108700" imgH="3238500" progId="Word.Document.12">
                  <p:embed/>
                  <p:pic>
                    <p:nvPicPr>
                      <p:cNvPr id="0" name=""/>
                      <p:cNvPicPr/>
                      <p:nvPr/>
                    </p:nvPicPr>
                    <p:blipFill>
                      <a:blip r:embed="rId5"/>
                      <a:stretch>
                        <a:fillRect/>
                      </a:stretch>
                    </p:blipFill>
                    <p:spPr>
                      <a:xfrm>
                        <a:off x="204255" y="1652327"/>
                        <a:ext cx="8774801" cy="4651922"/>
                      </a:xfrm>
                      <a:prstGeom prst="rect">
                        <a:avLst/>
                      </a:prstGeom>
                    </p:spPr>
                  </p:pic>
                </p:oleObj>
              </mc:Fallback>
            </mc:AlternateContent>
          </a:graphicData>
        </a:graphic>
      </p:graphicFrame>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charset="0"/>
                <a:ea typeface="ＭＳ Ｐゴシック" charset="0"/>
              </a:rPr>
              <a:t>Resistors </a:t>
            </a:r>
            <a:r>
              <a:rPr lang="en-US" dirty="0" err="1" smtClean="0">
                <a:latin typeface="Times New Roman" charset="0"/>
                <a:ea typeface="ＭＳ Ｐゴシック" charset="0"/>
              </a:rPr>
              <a:t>Colour</a:t>
            </a:r>
            <a:r>
              <a:rPr lang="en-US" dirty="0" smtClean="0">
                <a:latin typeface="Times New Roman" charset="0"/>
                <a:ea typeface="ＭＳ Ｐゴシック" charset="0"/>
              </a:rPr>
              <a:t> Code</a:t>
            </a:r>
            <a:endParaRPr lang="en-US" dirty="0">
              <a:latin typeface="Times New Roman" charset="0"/>
              <a:ea typeface="ＭＳ Ｐゴシック" charset="0"/>
            </a:endParaRPr>
          </a:p>
        </p:txBody>
      </p:sp>
    </p:spTree>
    <p:extLst>
      <p:ext uri="{BB962C8B-B14F-4D97-AF65-F5344CB8AC3E}">
        <p14:creationId xmlns:p14="http://schemas.microsoft.com/office/powerpoint/2010/main" val="3919574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11963</TotalTime>
  <Words>2211</Words>
  <Application>Microsoft Office PowerPoint</Application>
  <PresentationFormat>On-screen Show (4:3)</PresentationFormat>
  <Paragraphs>229</Paragraphs>
  <Slides>46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4" baseType="lpstr">
      <vt:lpstr>ＭＳ Ｐゴシック</vt:lpstr>
      <vt:lpstr>Arial</vt:lpstr>
      <vt:lpstr>Calibri</vt:lpstr>
      <vt:lpstr>Symbol</vt:lpstr>
      <vt:lpstr>Times New Roman</vt:lpstr>
      <vt:lpstr>Office Theme</vt:lpstr>
      <vt:lpstr>Document</vt:lpstr>
      <vt:lpstr>CorelDRAW! Graphic</vt:lpstr>
      <vt:lpstr>PowerPoint Presentation</vt:lpstr>
      <vt:lpstr>PowerPoint Presentation</vt:lpstr>
      <vt:lpstr>PowerPoint Presentation</vt:lpstr>
      <vt:lpstr>PowerPoint Presentation</vt:lpstr>
      <vt:lpstr>What is a breadboard?</vt:lpstr>
      <vt:lpstr>What are resistors?</vt:lpstr>
      <vt:lpstr>Resistor ratings</vt:lpstr>
      <vt:lpstr>PowerPoint Presentation</vt:lpstr>
      <vt:lpstr>PowerPoint Presentation</vt:lpstr>
      <vt:lpstr>Resistors Colour Code</vt:lpstr>
      <vt:lpstr>Resistor Color Code</vt:lpstr>
      <vt:lpstr>Capacitors</vt:lpstr>
      <vt:lpstr>Capacitors in Circuits</vt:lpstr>
      <vt:lpstr>Capacitor types</vt:lpstr>
      <vt:lpstr>Capacitors</vt:lpstr>
      <vt:lpstr>Capacitor value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Aswani Yella</dc:creator>
  <cp:lastModifiedBy>RAJAN BISWAS</cp:lastModifiedBy>
  <cp:revision>66</cp:revision>
  <dcterms:created xsi:type="dcterms:W3CDTF">2015-07-23T05:21:50Z</dcterms:created>
  <dcterms:modified xsi:type="dcterms:W3CDTF">2018-08-06T18:07:55Z</dcterms:modified>
</cp:coreProperties>
</file>